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sldIdLst>
    <p:sldId id="256" r:id="rId2"/>
    <p:sldId id="257" r:id="rId3"/>
    <p:sldId id="258" r:id="rId4"/>
    <p:sldId id="259" r:id="rId5"/>
    <p:sldId id="262" r:id="rId6"/>
    <p:sldId id="261" r:id="rId7"/>
    <p:sldId id="263" r:id="rId8"/>
    <p:sldId id="264" r:id="rId9"/>
    <p:sldId id="265" r:id="rId10"/>
    <p:sldId id="267" r:id="rId11"/>
  </p:sldIdLst>
  <p:sldSz cx="12192000" cy="6858000"/>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80"/>
    <a:srgbClr val="F0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AE40D-5FD2-46A5-8785-5F24192CC6BD}" type="datetimeFigureOut">
              <a:rPr lang="nl-NL" smtClean="0"/>
              <a:t>24-9-2022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D1877-89C5-4559-A424-DDFFD74A4C61}" type="slidenum">
              <a:rPr lang="nl-NL" smtClean="0"/>
              <a:t>‹nr.›</a:t>
            </a:fld>
            <a:endParaRPr lang="nl-NL"/>
          </a:p>
        </p:txBody>
      </p:sp>
    </p:spTree>
    <p:extLst>
      <p:ext uri="{BB962C8B-B14F-4D97-AF65-F5344CB8AC3E}">
        <p14:creationId xmlns:p14="http://schemas.microsoft.com/office/powerpoint/2010/main" val="266830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kern="1200" dirty="0" smtClean="0">
                <a:solidFill>
                  <a:schemeClr val="tx1"/>
                </a:solidFill>
                <a:effectLst/>
                <a:latin typeface="+mn-lt"/>
                <a:ea typeface="+mn-ea"/>
                <a:cs typeface="+mn-cs"/>
              </a:rPr>
              <a:t>Actieonderzoek</a:t>
            </a:r>
            <a:r>
              <a:rPr lang="nl-NL" sz="1200" b="0" i="0" kern="1200" dirty="0" smtClean="0">
                <a:solidFill>
                  <a:schemeClr val="tx1"/>
                </a:solidFill>
                <a:effectLst/>
                <a:latin typeface="+mn-lt"/>
                <a:ea typeface="+mn-ea"/>
                <a:cs typeface="+mn-cs"/>
              </a:rPr>
              <a:t> is een aanpak voor praktijkgericht onderzoek waarbij je actie en onderzoek combineert. Het doel is nieuwe kennis ontwikkelen en tegelijk de praktijk verbeteren. Daarvoor doe je onderzoek in en met die praktijk, in plaats van voor of over de praktijk.</a:t>
            </a:r>
            <a:endParaRPr lang="nl-NL" dirty="0"/>
          </a:p>
        </p:txBody>
      </p:sp>
      <p:sp>
        <p:nvSpPr>
          <p:cNvPr id="4" name="Tijdelijke aanduiding voor dianummer 3"/>
          <p:cNvSpPr>
            <a:spLocks noGrp="1"/>
          </p:cNvSpPr>
          <p:nvPr>
            <p:ph type="sldNum" sz="quarter" idx="10"/>
          </p:nvPr>
        </p:nvSpPr>
        <p:spPr/>
        <p:txBody>
          <a:bodyPr/>
          <a:lstStyle/>
          <a:p>
            <a:fld id="{6F5D1877-89C5-4559-A424-DDFFD74A4C61}" type="slidenum">
              <a:rPr lang="nl-NL" smtClean="0"/>
              <a:t>2</a:t>
            </a:fld>
            <a:endParaRPr lang="nl-NL"/>
          </a:p>
        </p:txBody>
      </p:sp>
    </p:spTree>
    <p:extLst>
      <p:ext uri="{BB962C8B-B14F-4D97-AF65-F5344CB8AC3E}">
        <p14:creationId xmlns:p14="http://schemas.microsoft.com/office/powerpoint/2010/main" val="213229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313137" y="1774578"/>
            <a:ext cx="11551231" cy="854323"/>
          </a:xfrm>
        </p:spPr>
        <p:txBody>
          <a:bodyPr/>
          <a:lstStyle>
            <a:lvl1pPr algn="l">
              <a:defRPr/>
            </a:lvl1pPr>
          </a:lstStyle>
          <a:p>
            <a:r>
              <a:rPr lang="nl-NL" smtClean="0"/>
              <a:t>Klik om de stijl te bewerken</a:t>
            </a:r>
            <a:endParaRPr lang="nl-NL" dirty="0"/>
          </a:p>
        </p:txBody>
      </p:sp>
      <p:sp>
        <p:nvSpPr>
          <p:cNvPr id="3" name="Subtitel 2"/>
          <p:cNvSpPr>
            <a:spLocks noGrp="1"/>
          </p:cNvSpPr>
          <p:nvPr>
            <p:ph type="subTitle" idx="1"/>
          </p:nvPr>
        </p:nvSpPr>
        <p:spPr>
          <a:xfrm>
            <a:off x="313137" y="2794000"/>
            <a:ext cx="11551231" cy="1701800"/>
          </a:xfrm>
        </p:spPr>
        <p:txBody>
          <a:bodyPr/>
          <a:lstStyle>
            <a:lvl1pPr marL="0" indent="0" algn="l">
              <a:buNone/>
              <a:defRPr>
                <a:solidFill>
                  <a:srgbClr val="F082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12"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3"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4"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360918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2"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3"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4"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26328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22408" y="274639"/>
            <a:ext cx="3030361" cy="5222873"/>
          </a:xfrm>
        </p:spPr>
        <p:txBody>
          <a:bodyPr vert="eaVert"/>
          <a:lstStyle>
            <a:lvl1pPr algn="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a:xfrm>
            <a:off x="313136" y="274639"/>
            <a:ext cx="8322864" cy="522287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2"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3"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4"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2167603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en Platt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inhoud 2"/>
          <p:cNvSpPr>
            <a:spLocks noGrp="1"/>
          </p:cNvSpPr>
          <p:nvPr>
            <p:ph idx="1" hasCustomPrompt="1"/>
          </p:nvPr>
        </p:nvSpPr>
        <p:spPr>
          <a:xfrm>
            <a:off x="324733" y="1600201"/>
            <a:ext cx="11539633" cy="3880110"/>
          </a:xfrm>
        </p:spPr>
        <p:txBody>
          <a:bodyPr/>
          <a:lstStyle>
            <a:lvl1pPr marL="0" indent="0">
              <a:buNone/>
              <a:defRPr/>
            </a:lvl1pPr>
            <a:lvl3pPr marL="914400" indent="0">
              <a:buNone/>
              <a:defRPr/>
            </a:lvl3pPr>
          </a:lstStyle>
          <a:p>
            <a:pPr lvl="2"/>
            <a:r>
              <a:rPr lang="en-US" dirty="0" err="1" smtClean="0"/>
              <a:t>Derde</a:t>
            </a:r>
            <a:r>
              <a:rPr lang="en-US" dirty="0" smtClean="0"/>
              <a:t> </a:t>
            </a:r>
            <a:r>
              <a:rPr lang="en-US" dirty="0" err="1" smtClean="0"/>
              <a:t>niveau</a:t>
            </a:r>
            <a:endParaRPr lang="en-US" dirty="0" smtClean="0"/>
          </a:p>
        </p:txBody>
      </p:sp>
      <p:sp>
        <p:nvSpPr>
          <p:cNvPr id="12"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3"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4"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836685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F3C313F-9A29-4D5D-8169-0BED1C67F2C1}"/>
              </a:ext>
            </a:extLst>
          </p:cNvPr>
          <p:cNvSpPr>
            <a:spLocks noGrp="1"/>
          </p:cNvSpPr>
          <p:nvPr>
            <p:ph type="dt" sz="half" idx="10"/>
          </p:nvPr>
        </p:nvSpPr>
        <p:spPr/>
        <p:txBody>
          <a:bodyPr/>
          <a:lstStyle/>
          <a:p>
            <a:fld id="{BABB87D0-D951-4319-88CC-5833646CE91A}" type="datetimeFigureOut">
              <a:rPr lang="nl-NL" smtClean="0"/>
              <a:t>24-9-2022</a:t>
            </a:fld>
            <a:endParaRPr lang="nl-NL"/>
          </a:p>
        </p:txBody>
      </p:sp>
      <p:sp>
        <p:nvSpPr>
          <p:cNvPr id="3" name="Tijdelijke aanduiding voor voettekst 2">
            <a:extLst>
              <a:ext uri="{FF2B5EF4-FFF2-40B4-BE49-F238E27FC236}">
                <a16:creationId xmlns:a16="http://schemas.microsoft.com/office/drawing/2014/main" id="{3B979F22-E2C6-488D-A638-DDFC2D0D654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ACF3067-AF2E-4BBB-9C80-0D84D5143289}"/>
              </a:ext>
            </a:extLst>
          </p:cNvPr>
          <p:cNvSpPr>
            <a:spLocks noGrp="1"/>
          </p:cNvSpPr>
          <p:nvPr>
            <p:ph type="sldNum" sz="quarter" idx="12"/>
          </p:nvPr>
        </p:nvSpPr>
        <p:spPr/>
        <p:txBody>
          <a:bodyPr/>
          <a:lstStyle/>
          <a:p>
            <a:fld id="{A9D204EC-F089-4AA2-B711-A3663A931C43}" type="slidenum">
              <a:rPr lang="nl-NL" smtClean="0"/>
              <a:t>‹nr.›</a:t>
            </a:fld>
            <a:endParaRPr lang="nl-NL"/>
          </a:p>
        </p:txBody>
      </p:sp>
    </p:spTree>
    <p:extLst>
      <p:ext uri="{BB962C8B-B14F-4D97-AF65-F5344CB8AC3E}">
        <p14:creationId xmlns:p14="http://schemas.microsoft.com/office/powerpoint/2010/main" val="259345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 Foto dia">
    <p:spTree>
      <p:nvGrpSpPr>
        <p:cNvPr id="1" name=""/>
        <p:cNvGrpSpPr/>
        <p:nvPr/>
      </p:nvGrpSpPr>
      <p:grpSpPr>
        <a:xfrm>
          <a:off x="0" y="0"/>
          <a:ext cx="0" cy="0"/>
          <a:chOff x="0" y="0"/>
          <a:chExt cx="0" cy="0"/>
        </a:xfrm>
      </p:grpSpPr>
      <p:sp>
        <p:nvSpPr>
          <p:cNvPr id="2" name="Titel 1"/>
          <p:cNvSpPr>
            <a:spLocks noGrp="1"/>
          </p:cNvSpPr>
          <p:nvPr>
            <p:ph type="ctrTitle"/>
          </p:nvPr>
        </p:nvSpPr>
        <p:spPr>
          <a:xfrm>
            <a:off x="313137" y="4026366"/>
            <a:ext cx="11551231" cy="770465"/>
          </a:xfrm>
        </p:spPr>
        <p:txBody>
          <a:bodyPr/>
          <a:lstStyle>
            <a:lvl1pPr algn="l">
              <a:defRPr/>
            </a:lvl1pPr>
          </a:lstStyle>
          <a:p>
            <a:r>
              <a:rPr lang="nl-NL" smtClean="0"/>
              <a:t>Klik om de stijl te bewerken</a:t>
            </a:r>
            <a:endParaRPr lang="nl-NL" dirty="0"/>
          </a:p>
        </p:txBody>
      </p:sp>
      <p:sp>
        <p:nvSpPr>
          <p:cNvPr id="3" name="Subtitel 2"/>
          <p:cNvSpPr>
            <a:spLocks noGrp="1"/>
          </p:cNvSpPr>
          <p:nvPr>
            <p:ph type="subTitle" idx="1"/>
          </p:nvPr>
        </p:nvSpPr>
        <p:spPr>
          <a:xfrm>
            <a:off x="313137" y="4817533"/>
            <a:ext cx="11551231" cy="679979"/>
          </a:xfrm>
        </p:spPr>
        <p:txBody>
          <a:bodyPr>
            <a:normAutofit/>
          </a:bodyPr>
          <a:lstStyle>
            <a:lvl1pPr marL="0" indent="0" algn="l">
              <a:buNone/>
              <a:defRPr sz="2800">
                <a:solidFill>
                  <a:srgbClr val="F082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7" name="Tijdelijke aanduiding voor inhoud 2"/>
          <p:cNvSpPr>
            <a:spLocks noGrp="1"/>
          </p:cNvSpPr>
          <p:nvPr>
            <p:ph idx="13"/>
          </p:nvPr>
        </p:nvSpPr>
        <p:spPr>
          <a:xfrm>
            <a:off x="324733" y="262468"/>
            <a:ext cx="11539633" cy="3801532"/>
          </a:xfrm>
        </p:spPr>
        <p:txBody>
          <a:bodyPr/>
          <a:lstStyle/>
          <a:p>
            <a:pPr lvl="0"/>
            <a:r>
              <a:rPr lang="nl-NL" smtClean="0"/>
              <a:t>Tekststijl van het model bewerken</a:t>
            </a:r>
          </a:p>
        </p:txBody>
      </p:sp>
      <p:sp>
        <p:nvSpPr>
          <p:cNvPr id="13"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4"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5"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94556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324733" y="1600201"/>
            <a:ext cx="11539633" cy="388011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6"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7"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72488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324733" y="1600201"/>
            <a:ext cx="5754476" cy="38973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6197600" y="1600201"/>
            <a:ext cx="5666765" cy="38973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0" name="Tekstvak 9"/>
          <p:cNvSpPr txBox="1"/>
          <p:nvPr/>
        </p:nvSpPr>
        <p:spPr>
          <a:xfrm>
            <a:off x="7202123" y="6150127"/>
            <a:ext cx="184731" cy="369332"/>
          </a:xfrm>
          <a:prstGeom prst="rect">
            <a:avLst/>
          </a:prstGeom>
          <a:noFill/>
        </p:spPr>
        <p:txBody>
          <a:bodyPr wrap="none" rtlCol="0">
            <a:spAutoFit/>
          </a:bodyPr>
          <a:lstStyle/>
          <a:p>
            <a:endParaRPr lang="nl-NL" sz="1800" dirty="0"/>
          </a:p>
        </p:txBody>
      </p:sp>
      <p:sp>
        <p:nvSpPr>
          <p:cNvPr id="16"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8"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9" name="Tijdelijke aanduiding voor datum 3"/>
          <p:cNvSpPr>
            <a:spLocks noGrp="1"/>
          </p:cNvSpPr>
          <p:nvPr>
            <p:ph type="dt" sz="half" idx="10"/>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385070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324733" y="1500317"/>
            <a:ext cx="567178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324733" y="2299807"/>
            <a:ext cx="5671785" cy="31977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tekst 4"/>
          <p:cNvSpPr>
            <a:spLocks noGrp="1"/>
          </p:cNvSpPr>
          <p:nvPr>
            <p:ph type="body" sz="quarter" idx="3"/>
          </p:nvPr>
        </p:nvSpPr>
        <p:spPr>
          <a:xfrm>
            <a:off x="6278175" y="1500317"/>
            <a:ext cx="5586191"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278175" y="2299807"/>
            <a:ext cx="5586191" cy="31977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voettekst 4"/>
          <p:cNvSpPr>
            <a:spLocks noGrp="1"/>
          </p:cNvSpPr>
          <p:nvPr>
            <p:ph type="ftr" sz="quarter" idx="11"/>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6" name="Tijdelijke aanduiding voor dianummer 5"/>
          <p:cNvSpPr>
            <a:spLocks noGrp="1"/>
          </p:cNvSpPr>
          <p:nvPr>
            <p:ph type="sldNum" sz="quarter" idx="12"/>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7" name="Tijdelijke aanduiding voor datum 3"/>
          <p:cNvSpPr>
            <a:spLocks noGrp="1"/>
          </p:cNvSpPr>
          <p:nvPr>
            <p:ph type="dt" sz="half" idx="13"/>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50795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11"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2"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3"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27795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Leeg">
    <p:spTree>
      <p:nvGrpSpPr>
        <p:cNvPr id="1" name=""/>
        <p:cNvGrpSpPr/>
        <p:nvPr/>
      </p:nvGrpSpPr>
      <p:grpSpPr>
        <a:xfrm>
          <a:off x="0" y="0"/>
          <a:ext cx="0" cy="0"/>
          <a:chOff x="0" y="0"/>
          <a:chExt cx="0" cy="0"/>
        </a:xfrm>
      </p:grpSpPr>
      <p:sp>
        <p:nvSpPr>
          <p:cNvPr id="6" name="Titel 1"/>
          <p:cNvSpPr>
            <a:spLocks noGrp="1"/>
          </p:cNvSpPr>
          <p:nvPr>
            <p:ph type="title"/>
          </p:nvPr>
        </p:nvSpPr>
        <p:spPr>
          <a:xfrm>
            <a:off x="324735" y="4125911"/>
            <a:ext cx="11539632" cy="566738"/>
          </a:xfrm>
        </p:spPr>
        <p:txBody>
          <a:bodyPr anchor="b"/>
          <a:lstStyle>
            <a:lvl1pPr algn="l">
              <a:defRPr sz="2000" b="1"/>
            </a:lvl1pPr>
          </a:lstStyle>
          <a:p>
            <a:r>
              <a:rPr lang="nl-NL" smtClean="0"/>
              <a:t>Klik om de stijl te bewerken</a:t>
            </a:r>
            <a:endParaRPr lang="nl-NL" dirty="0"/>
          </a:p>
        </p:txBody>
      </p:sp>
      <p:sp>
        <p:nvSpPr>
          <p:cNvPr id="7" name="Tijdelijke aanduiding voor afbeelding 2"/>
          <p:cNvSpPr>
            <a:spLocks noGrp="1"/>
          </p:cNvSpPr>
          <p:nvPr>
            <p:ph type="pic" idx="1"/>
          </p:nvPr>
        </p:nvSpPr>
        <p:spPr>
          <a:xfrm>
            <a:off x="324734" y="321861"/>
            <a:ext cx="11539633" cy="38971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8" name="Tijdelijke aanduiding voor tekst 3"/>
          <p:cNvSpPr>
            <a:spLocks noGrp="1"/>
          </p:cNvSpPr>
          <p:nvPr>
            <p:ph type="body" sz="half" idx="2"/>
          </p:nvPr>
        </p:nvSpPr>
        <p:spPr>
          <a:xfrm>
            <a:off x="324733" y="4729955"/>
            <a:ext cx="11539635" cy="7675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kstvak 4"/>
          <p:cNvSpPr txBox="1"/>
          <p:nvPr/>
        </p:nvSpPr>
        <p:spPr>
          <a:xfrm>
            <a:off x="-1831308" y="2276593"/>
            <a:ext cx="184731" cy="369332"/>
          </a:xfrm>
          <a:prstGeom prst="rect">
            <a:avLst/>
          </a:prstGeom>
          <a:noFill/>
        </p:spPr>
        <p:txBody>
          <a:bodyPr wrap="none" rtlCol="0">
            <a:spAutoFit/>
          </a:bodyPr>
          <a:lstStyle/>
          <a:p>
            <a:endParaRPr lang="nl-NL" sz="1800"/>
          </a:p>
        </p:txBody>
      </p:sp>
      <p:sp>
        <p:nvSpPr>
          <p:cNvPr id="14"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5"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6" name="Tijdelijke aanduiding voor datum 3"/>
          <p:cNvSpPr>
            <a:spLocks noGrp="1"/>
          </p:cNvSpPr>
          <p:nvPr>
            <p:ph type="dt" sz="half" idx="10"/>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19315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7929" y="273050"/>
            <a:ext cx="4272756" cy="1162050"/>
          </a:xfrm>
        </p:spPr>
        <p:txBody>
          <a:bodyPr anchor="b"/>
          <a:lstStyle>
            <a:lvl1pPr algn="l">
              <a:defRPr sz="2000" b="1"/>
            </a:lvl1pPr>
          </a:lstStyle>
          <a:p>
            <a:r>
              <a:rPr lang="nl-NL" smtClean="0"/>
              <a:t>Klik om de stijl te bewerken</a:t>
            </a:r>
            <a:endParaRPr lang="nl-NL" dirty="0"/>
          </a:p>
        </p:txBody>
      </p:sp>
      <p:sp>
        <p:nvSpPr>
          <p:cNvPr id="3" name="Tijdelijke aanduiding voor inhoud 2"/>
          <p:cNvSpPr>
            <a:spLocks noGrp="1"/>
          </p:cNvSpPr>
          <p:nvPr>
            <p:ph idx="1"/>
          </p:nvPr>
        </p:nvSpPr>
        <p:spPr>
          <a:xfrm>
            <a:off x="4766733" y="273051"/>
            <a:ext cx="7086036" cy="52244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tekst 3"/>
          <p:cNvSpPr>
            <a:spLocks noGrp="1"/>
          </p:cNvSpPr>
          <p:nvPr>
            <p:ph type="body" sz="half" idx="2"/>
          </p:nvPr>
        </p:nvSpPr>
        <p:spPr>
          <a:xfrm>
            <a:off x="347929" y="1524000"/>
            <a:ext cx="4272756" cy="3973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3"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4"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5" name="Tijdelijke aanduiding voor datum 3"/>
          <p:cNvSpPr>
            <a:spLocks noGrp="1"/>
          </p:cNvSpPr>
          <p:nvPr>
            <p:ph type="dt" sz="half" idx="10"/>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164745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p:nvPr>
        </p:nvSpPr>
        <p:spPr>
          <a:xfrm>
            <a:off x="324735" y="321861"/>
            <a:ext cx="5684892" cy="391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19" name="Tijdelijke aanduiding voor afbeelding 2"/>
          <p:cNvSpPr>
            <a:spLocks noGrp="1"/>
          </p:cNvSpPr>
          <p:nvPr>
            <p:ph type="pic" idx="13"/>
          </p:nvPr>
        </p:nvSpPr>
        <p:spPr>
          <a:xfrm>
            <a:off x="6172379" y="321861"/>
            <a:ext cx="5684892" cy="391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20" name="Titel 1"/>
          <p:cNvSpPr>
            <a:spLocks noGrp="1"/>
          </p:cNvSpPr>
          <p:nvPr>
            <p:ph type="title"/>
          </p:nvPr>
        </p:nvSpPr>
        <p:spPr>
          <a:xfrm>
            <a:off x="324735" y="4125911"/>
            <a:ext cx="11539632" cy="566738"/>
          </a:xfrm>
        </p:spPr>
        <p:txBody>
          <a:bodyPr anchor="b"/>
          <a:lstStyle>
            <a:lvl1pPr algn="l">
              <a:defRPr sz="2000" b="1"/>
            </a:lvl1pPr>
          </a:lstStyle>
          <a:p>
            <a:r>
              <a:rPr lang="nl-NL" smtClean="0"/>
              <a:t>Klik om de stijl te bewerken</a:t>
            </a:r>
            <a:endParaRPr lang="nl-NL" dirty="0"/>
          </a:p>
        </p:txBody>
      </p:sp>
      <p:sp>
        <p:nvSpPr>
          <p:cNvPr id="21" name="Tijdelijke aanduiding voor tekst 3"/>
          <p:cNvSpPr>
            <a:spLocks noGrp="1"/>
          </p:cNvSpPr>
          <p:nvPr>
            <p:ph type="body" sz="half" idx="2"/>
          </p:nvPr>
        </p:nvSpPr>
        <p:spPr>
          <a:xfrm>
            <a:off x="324733" y="4729955"/>
            <a:ext cx="11539635" cy="7675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2" name="Tekstvak 21"/>
          <p:cNvSpPr txBox="1"/>
          <p:nvPr/>
        </p:nvSpPr>
        <p:spPr>
          <a:xfrm>
            <a:off x="12835467" y="2133600"/>
            <a:ext cx="184731" cy="369332"/>
          </a:xfrm>
          <a:prstGeom prst="rect">
            <a:avLst/>
          </a:prstGeom>
          <a:noFill/>
        </p:spPr>
        <p:txBody>
          <a:bodyPr wrap="none" rtlCol="0">
            <a:spAutoFit/>
          </a:bodyPr>
          <a:lstStyle/>
          <a:p>
            <a:endParaRPr lang="nl-NL" sz="1800" dirty="0"/>
          </a:p>
        </p:txBody>
      </p:sp>
      <p:sp>
        <p:nvSpPr>
          <p:cNvPr id="23" name="Tekstvak 22"/>
          <p:cNvSpPr txBox="1"/>
          <p:nvPr/>
        </p:nvSpPr>
        <p:spPr>
          <a:xfrm>
            <a:off x="12903200" y="2015067"/>
            <a:ext cx="184731" cy="369332"/>
          </a:xfrm>
          <a:prstGeom prst="rect">
            <a:avLst/>
          </a:prstGeom>
          <a:noFill/>
        </p:spPr>
        <p:txBody>
          <a:bodyPr wrap="none" rtlCol="0">
            <a:spAutoFit/>
          </a:bodyPr>
          <a:lstStyle/>
          <a:p>
            <a:endParaRPr lang="nl-NL" sz="1800"/>
          </a:p>
        </p:txBody>
      </p:sp>
      <p:sp>
        <p:nvSpPr>
          <p:cNvPr id="16"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17"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
        <p:nvSpPr>
          <p:cNvPr id="18" name="Tijdelijke aanduiding voor datum 3"/>
          <p:cNvSpPr>
            <a:spLocks noGrp="1"/>
          </p:cNvSpPr>
          <p:nvPr>
            <p:ph type="dt" sz="half" idx="14"/>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Tree>
    <p:extLst>
      <p:ext uri="{BB962C8B-B14F-4D97-AF65-F5344CB8AC3E}">
        <p14:creationId xmlns:p14="http://schemas.microsoft.com/office/powerpoint/2010/main" val="259713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file://localhost/Volumes/NASDATA/Server/_Projecten/MMC%20086%20-%20Meander%20Medisch%20Centrum/MMC086-5003%20Aanpassen%20Powerpoint%20Template/Opmaak/MMC086-2031%20Powerpoint%20Balk.jp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MMC086-2031 Powerpoint Balk.jpg" descr="/Volumes/NASDATA/Server/_Projecten/MMC 086 - Meander Medisch Centrum/MMC086-5003 Aanpassen Powerpoint Template/Opmaak/MMC086-2031 Powerpoint Balk.jpg"/>
          <p:cNvPicPr>
            <a:picLocks noChangeAspect="1"/>
          </p:cNvPicPr>
          <p:nvPr/>
        </p:nvPicPr>
        <p:blipFill>
          <a:blip r:embed="rId15" r:link="rId16">
            <a:extLst>
              <a:ext uri="{28A0092B-C50C-407E-A947-70E740481C1C}">
                <a14:useLocalDpi xmlns:a14="http://schemas.microsoft.com/office/drawing/2010/main" val="0"/>
              </a:ext>
            </a:extLst>
          </a:blip>
          <a:stretch>
            <a:fillRect/>
          </a:stretch>
        </p:blipFill>
        <p:spPr>
          <a:xfrm>
            <a:off x="0" y="5314950"/>
            <a:ext cx="12192000" cy="1543050"/>
          </a:xfrm>
          <a:prstGeom prst="rect">
            <a:avLst/>
          </a:prstGeom>
        </p:spPr>
      </p:pic>
      <p:sp>
        <p:nvSpPr>
          <p:cNvPr id="2" name="Tijdelijke aanduiding voor titel 1"/>
          <p:cNvSpPr>
            <a:spLocks noGrp="1"/>
          </p:cNvSpPr>
          <p:nvPr>
            <p:ph type="title"/>
          </p:nvPr>
        </p:nvSpPr>
        <p:spPr>
          <a:xfrm>
            <a:off x="324733" y="274638"/>
            <a:ext cx="11539633" cy="1143000"/>
          </a:xfrm>
          <a:prstGeom prst="rect">
            <a:avLst/>
          </a:prstGeom>
        </p:spPr>
        <p:txBody>
          <a:bodyPr vert="horz" lIns="91440" tIns="45720" rIns="91440" bIns="45720" rtlCol="0" anchor="ctr">
            <a:normAutofit/>
          </a:bodyPr>
          <a:lstStyle/>
          <a:p>
            <a:r>
              <a:rPr lang="en-US" dirty="0" err="1" smtClean="0"/>
              <a:t>Titelstijl</a:t>
            </a:r>
            <a:r>
              <a:rPr lang="en-US" dirty="0" smtClean="0"/>
              <a:t> van model </a:t>
            </a:r>
            <a:r>
              <a:rPr lang="en-US" dirty="0" err="1" smtClean="0"/>
              <a:t>bewerken</a:t>
            </a:r>
            <a:endParaRPr lang="nl-NL" dirty="0"/>
          </a:p>
        </p:txBody>
      </p:sp>
      <p:sp>
        <p:nvSpPr>
          <p:cNvPr id="3" name="Tijdelijke aanduiding voor tekst 2"/>
          <p:cNvSpPr>
            <a:spLocks noGrp="1"/>
          </p:cNvSpPr>
          <p:nvPr>
            <p:ph type="body" idx="1"/>
          </p:nvPr>
        </p:nvSpPr>
        <p:spPr>
          <a:xfrm>
            <a:off x="324733" y="1600201"/>
            <a:ext cx="11539633" cy="3897311"/>
          </a:xfrm>
          <a:prstGeom prst="rect">
            <a:avLst/>
          </a:prstGeom>
        </p:spPr>
        <p:txBody>
          <a:bodyPr vert="horz" lIns="91440" tIns="45720" rIns="91440" bIns="45720" rtlCol="0">
            <a:normAutofit/>
          </a:bodyPr>
          <a:lstStyle/>
          <a:p>
            <a:pPr lvl="0"/>
            <a:r>
              <a:rPr lang="en-US" dirty="0" err="1" smtClean="0"/>
              <a:t>Klik</a:t>
            </a:r>
            <a:r>
              <a:rPr lang="en-US" dirty="0" smtClean="0"/>
              <a:t> </a:t>
            </a:r>
            <a:r>
              <a:rPr lang="en-US" dirty="0" err="1" smtClean="0"/>
              <a:t>om</a:t>
            </a:r>
            <a:r>
              <a:rPr lang="en-US" dirty="0" smtClean="0"/>
              <a:t> de </a:t>
            </a:r>
            <a:r>
              <a:rPr lang="en-US" dirty="0" err="1" smtClean="0"/>
              <a:t>tekststijl</a:t>
            </a:r>
            <a:r>
              <a:rPr lang="en-US" dirty="0" smtClean="0"/>
              <a:t> van het model </a:t>
            </a:r>
            <a:r>
              <a:rPr lang="en-US" dirty="0" err="1" smtClean="0"/>
              <a:t>te</a:t>
            </a:r>
            <a:r>
              <a:rPr lang="en-US" dirty="0" smtClean="0"/>
              <a:t> </a:t>
            </a:r>
            <a:r>
              <a:rPr lang="en-US" dirty="0" err="1" smtClean="0"/>
              <a:t>bewerken</a:t>
            </a:r>
            <a:endParaRPr lang="en-US" dirty="0" smtClean="0"/>
          </a:p>
          <a:p>
            <a:pPr lvl="1"/>
            <a:r>
              <a:rPr lang="en-US" dirty="0" err="1" smtClean="0"/>
              <a:t>Tweede</a:t>
            </a:r>
            <a:r>
              <a:rPr lang="en-US" dirty="0" smtClean="0"/>
              <a:t> </a:t>
            </a:r>
            <a:r>
              <a:rPr lang="en-US" dirty="0" err="1" smtClean="0"/>
              <a:t>niveau</a:t>
            </a:r>
            <a:endParaRPr lang="en-US" dirty="0" smtClean="0"/>
          </a:p>
          <a:p>
            <a:pPr lvl="2"/>
            <a:r>
              <a:rPr lang="en-US" dirty="0" err="1" smtClean="0"/>
              <a:t>Derde</a:t>
            </a:r>
            <a:r>
              <a:rPr lang="en-US" dirty="0" smtClean="0"/>
              <a:t> </a:t>
            </a:r>
            <a:r>
              <a:rPr lang="en-US" dirty="0" err="1" smtClean="0"/>
              <a:t>niveau</a:t>
            </a:r>
            <a:endParaRPr lang="en-US" dirty="0" smtClean="0"/>
          </a:p>
          <a:p>
            <a:pPr lvl="3"/>
            <a:r>
              <a:rPr lang="en-US" dirty="0" err="1" smtClean="0"/>
              <a:t>Vierde</a:t>
            </a:r>
            <a:r>
              <a:rPr lang="en-US" dirty="0" smtClean="0"/>
              <a:t> </a:t>
            </a:r>
            <a:r>
              <a:rPr lang="en-US" dirty="0" err="1" smtClean="0"/>
              <a:t>niveau</a:t>
            </a:r>
            <a:endParaRPr lang="en-US" dirty="0" smtClean="0"/>
          </a:p>
          <a:p>
            <a:pPr lvl="4"/>
            <a:r>
              <a:rPr lang="en-US" dirty="0" err="1" smtClean="0"/>
              <a:t>Vijfde</a:t>
            </a:r>
            <a:r>
              <a:rPr lang="en-US" dirty="0" smtClean="0"/>
              <a:t> </a:t>
            </a:r>
            <a:r>
              <a:rPr lang="en-US" dirty="0" err="1" smtClean="0"/>
              <a:t>niveau</a:t>
            </a:r>
            <a:endParaRPr lang="nl-NL" dirty="0"/>
          </a:p>
        </p:txBody>
      </p:sp>
      <p:sp>
        <p:nvSpPr>
          <p:cNvPr id="4" name="Tijdelijke aanduiding voor datum 3"/>
          <p:cNvSpPr>
            <a:spLocks noGrp="1"/>
          </p:cNvSpPr>
          <p:nvPr>
            <p:ph type="dt" sz="half" idx="2"/>
          </p:nvPr>
        </p:nvSpPr>
        <p:spPr>
          <a:xfrm>
            <a:off x="3933653" y="5943601"/>
            <a:ext cx="2619548" cy="302214"/>
          </a:xfrm>
          <a:prstGeom prst="rect">
            <a:avLst/>
          </a:prstGeom>
        </p:spPr>
        <p:txBody>
          <a:bodyPr vert="horz" lIns="91440" tIns="45720" rIns="91440" bIns="45720" rtlCol="0" anchor="ctr"/>
          <a:lstStyle>
            <a:lvl1pPr algn="l">
              <a:defRPr sz="1100">
                <a:solidFill>
                  <a:schemeClr val="bg1"/>
                </a:solidFill>
              </a:defRPr>
            </a:lvl1pPr>
          </a:lstStyle>
          <a:p>
            <a:fld id="{2AD7A210-3A2B-46E7-8A94-46B109D2F000}" type="datetimeFigureOut">
              <a:rPr lang="nl-NL" smtClean="0"/>
              <a:t>24-9-2022</a:t>
            </a:fld>
            <a:endParaRPr lang="nl-NL"/>
          </a:p>
        </p:txBody>
      </p:sp>
      <p:sp>
        <p:nvSpPr>
          <p:cNvPr id="5" name="Tijdelijke aanduiding voor voettekst 4"/>
          <p:cNvSpPr>
            <a:spLocks noGrp="1"/>
          </p:cNvSpPr>
          <p:nvPr>
            <p:ph type="ftr" sz="quarter" idx="3"/>
          </p:nvPr>
        </p:nvSpPr>
        <p:spPr>
          <a:xfrm>
            <a:off x="3933653" y="6296155"/>
            <a:ext cx="4702348" cy="298314"/>
          </a:xfrm>
          <a:prstGeom prst="rect">
            <a:avLst/>
          </a:prstGeom>
        </p:spPr>
        <p:txBody>
          <a:bodyPr vert="horz" lIns="91440" tIns="45720" rIns="91440" bIns="45720" rtlCol="0" anchor="ctr"/>
          <a:lstStyle>
            <a:lvl1pPr algn="l">
              <a:defRPr sz="1100">
                <a:solidFill>
                  <a:srgbClr val="FFFFFF"/>
                </a:solidFill>
              </a:defRPr>
            </a:lvl1pPr>
          </a:lstStyle>
          <a:p>
            <a:endParaRPr lang="nl-NL"/>
          </a:p>
        </p:txBody>
      </p:sp>
      <p:sp>
        <p:nvSpPr>
          <p:cNvPr id="6" name="Tijdelijke aanduiding voor dianummer 5"/>
          <p:cNvSpPr>
            <a:spLocks noGrp="1"/>
          </p:cNvSpPr>
          <p:nvPr>
            <p:ph type="sldNum" sz="quarter" idx="4"/>
          </p:nvPr>
        </p:nvSpPr>
        <p:spPr>
          <a:xfrm>
            <a:off x="9741061" y="6283456"/>
            <a:ext cx="1485740" cy="302214"/>
          </a:xfrm>
          <a:prstGeom prst="rect">
            <a:avLst/>
          </a:prstGeom>
        </p:spPr>
        <p:txBody>
          <a:bodyPr vert="horz" lIns="91440" tIns="45720" rIns="91440" bIns="45720" rtlCol="0" anchor="ctr"/>
          <a:lstStyle>
            <a:lvl1pPr algn="r">
              <a:defRPr sz="1200">
                <a:solidFill>
                  <a:srgbClr val="FFFFFF"/>
                </a:solidFill>
              </a:defRPr>
            </a:lvl1pPr>
          </a:lstStyle>
          <a:p>
            <a:fld id="{469C36F4-5716-4B56-B854-E5D3DE5BF88F}" type="slidenum">
              <a:rPr lang="nl-NL" smtClean="0"/>
              <a:t>‹nr.›</a:t>
            </a:fld>
            <a:endParaRPr lang="nl-NL"/>
          </a:p>
        </p:txBody>
      </p:sp>
    </p:spTree>
    <p:extLst>
      <p:ext uri="{BB962C8B-B14F-4D97-AF65-F5344CB8AC3E}">
        <p14:creationId xmlns:p14="http://schemas.microsoft.com/office/powerpoint/2010/main" val="36117519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457200" rtl="0" eaLnBrk="1" latinLnBrk="0" hangingPunct="1">
        <a:spcBef>
          <a:spcPct val="0"/>
        </a:spcBef>
        <a:buNone/>
        <a:defRPr sz="4400" b="1" kern="1200">
          <a:solidFill>
            <a:srgbClr val="00758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082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758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lumMod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lumMod val="6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EEA5AC74-1667-4D7D-9B95-DF39A7C7EE1E"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4653" y="483080"/>
            <a:ext cx="11551231" cy="1317686"/>
          </a:xfrm>
        </p:spPr>
        <p:txBody>
          <a:bodyPr>
            <a:normAutofit fontScale="90000"/>
          </a:bodyPr>
          <a:lstStyle/>
          <a:p>
            <a:pPr algn="ctr"/>
            <a:r>
              <a:rPr lang="nl-NL" dirty="0"/>
              <a:t>Verpleegkundig leiderschap in de visite</a:t>
            </a:r>
            <a:br>
              <a:rPr lang="nl-NL" dirty="0"/>
            </a:br>
            <a:endParaRPr lang="nl-NL" dirty="0"/>
          </a:p>
        </p:txBody>
      </p:sp>
      <p:sp>
        <p:nvSpPr>
          <p:cNvPr id="3" name="Ondertitel 2"/>
          <p:cNvSpPr>
            <a:spLocks noGrp="1"/>
          </p:cNvSpPr>
          <p:nvPr>
            <p:ph type="subTitle" idx="1"/>
          </p:nvPr>
        </p:nvSpPr>
        <p:spPr>
          <a:xfrm>
            <a:off x="295884" y="1800766"/>
            <a:ext cx="11551231" cy="1701800"/>
          </a:xfrm>
        </p:spPr>
        <p:txBody>
          <a:bodyPr/>
          <a:lstStyle/>
          <a:p>
            <a:pPr algn="ctr"/>
            <a:r>
              <a:rPr lang="nl-NL" dirty="0" smtClean="0"/>
              <a:t>Congres Tijd voor Verbinding</a:t>
            </a:r>
          </a:p>
          <a:p>
            <a:pPr algn="ctr"/>
            <a:r>
              <a:rPr lang="nl-NL" dirty="0" smtClean="0"/>
              <a:t>29 september 2022</a:t>
            </a:r>
            <a:endParaRPr lang="nl-NL" dirty="0"/>
          </a:p>
        </p:txBody>
      </p:sp>
      <p:sp>
        <p:nvSpPr>
          <p:cNvPr id="4" name="Ondertitel 2"/>
          <p:cNvSpPr txBox="1">
            <a:spLocks/>
          </p:cNvSpPr>
          <p:nvPr/>
        </p:nvSpPr>
        <p:spPr>
          <a:xfrm>
            <a:off x="7988059" y="4251499"/>
            <a:ext cx="3757825" cy="15923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200" kern="1200">
                <a:solidFill>
                  <a:srgbClr val="F08200"/>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nl-NL" sz="2400" i="1" dirty="0" smtClean="0">
                <a:solidFill>
                  <a:schemeClr val="tx1"/>
                </a:solidFill>
              </a:rPr>
              <a:t>Martine van der Molen</a:t>
            </a:r>
          </a:p>
          <a:p>
            <a:pPr algn="ctr"/>
            <a:r>
              <a:rPr lang="nl-NL" sz="2400" i="1" dirty="0" smtClean="0">
                <a:solidFill>
                  <a:schemeClr val="tx1"/>
                </a:solidFill>
              </a:rPr>
              <a:t>Janke Kragten</a:t>
            </a:r>
          </a:p>
          <a:p>
            <a:pPr algn="ctr"/>
            <a:r>
              <a:rPr lang="nl-NL" sz="2400" i="1" dirty="0" smtClean="0">
                <a:solidFill>
                  <a:schemeClr val="tx1"/>
                </a:solidFill>
              </a:rPr>
              <a:t>Margot Ernst-Kruis</a:t>
            </a:r>
          </a:p>
        </p:txBody>
      </p:sp>
    </p:spTree>
    <p:extLst>
      <p:ext uri="{BB962C8B-B14F-4D97-AF65-F5344CB8AC3E}">
        <p14:creationId xmlns:p14="http://schemas.microsoft.com/office/powerpoint/2010/main" val="2306320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5356" y="224834"/>
            <a:ext cx="11551231" cy="770465"/>
          </a:xfrm>
        </p:spPr>
        <p:txBody>
          <a:bodyPr/>
          <a:lstStyle/>
          <a:p>
            <a:pPr algn="ctr"/>
            <a:r>
              <a:rPr lang="nl-NL" dirty="0">
                <a:latin typeface="Bahnschrift SemiCondensed" panose="020B0502040204020203" pitchFamily="34" charset="0"/>
              </a:rPr>
              <a:t>Wat maakt VPK leiderschap tijdens de visite?</a:t>
            </a:r>
          </a:p>
        </p:txBody>
      </p:sp>
      <p:sp>
        <p:nvSpPr>
          <p:cNvPr id="4" name="Tijdelijke aanduiding voor inhoud 3"/>
          <p:cNvSpPr>
            <a:spLocks noGrp="1"/>
          </p:cNvSpPr>
          <p:nvPr>
            <p:ph idx="13"/>
          </p:nvPr>
        </p:nvSpPr>
        <p:spPr>
          <a:xfrm>
            <a:off x="313137" y="1208849"/>
            <a:ext cx="11539633" cy="4259077"/>
          </a:xfrm>
        </p:spPr>
        <p:txBody>
          <a:bodyPr/>
          <a:lstStyle/>
          <a:p>
            <a:r>
              <a:rPr lang="nl-NL" dirty="0">
                <a:solidFill>
                  <a:srgbClr val="007580"/>
                </a:solidFill>
                <a:latin typeface="Bahnschrift SemiCondensed" panose="020B0502040204020203" pitchFamily="34" charset="0"/>
              </a:rPr>
              <a:t>Voorbereiding/kennis</a:t>
            </a:r>
          </a:p>
          <a:p>
            <a:r>
              <a:rPr lang="nl-NL" dirty="0" err="1" smtClean="0">
                <a:solidFill>
                  <a:srgbClr val="007580"/>
                </a:solidFill>
                <a:latin typeface="Bahnschrift SemiCondensed" panose="020B0502040204020203" pitchFamily="34" charset="0"/>
              </a:rPr>
              <a:t>Speak</a:t>
            </a:r>
            <a:r>
              <a:rPr lang="nl-NL" dirty="0" smtClean="0">
                <a:solidFill>
                  <a:srgbClr val="007580"/>
                </a:solidFill>
                <a:latin typeface="Bahnschrift SemiCondensed" panose="020B0502040204020203" pitchFamily="34" charset="0"/>
              </a:rPr>
              <a:t>–up</a:t>
            </a:r>
          </a:p>
          <a:p>
            <a:r>
              <a:rPr lang="nl-NL" dirty="0" smtClean="0">
                <a:solidFill>
                  <a:srgbClr val="007580"/>
                </a:solidFill>
                <a:latin typeface="Bahnschrift SemiCondensed" panose="020B0502040204020203" pitchFamily="34" charset="0"/>
              </a:rPr>
              <a:t>Innovatie</a:t>
            </a:r>
          </a:p>
          <a:p>
            <a:r>
              <a:rPr lang="nl-NL" dirty="0" smtClean="0">
                <a:solidFill>
                  <a:srgbClr val="007580"/>
                </a:solidFill>
                <a:latin typeface="Bahnschrift SemiCondensed" panose="020B0502040204020203" pitchFamily="34" charset="0"/>
              </a:rPr>
              <a:t>Samenwerkingspartner</a:t>
            </a:r>
          </a:p>
          <a:p>
            <a:r>
              <a:rPr lang="nl-NL" dirty="0" smtClean="0">
                <a:solidFill>
                  <a:srgbClr val="007580"/>
                </a:solidFill>
                <a:latin typeface="Bahnschrift SemiCondensed" panose="020B0502040204020203" pitchFamily="34" charset="0"/>
              </a:rPr>
              <a:t>Reflectie</a:t>
            </a:r>
          </a:p>
          <a:p>
            <a:r>
              <a:rPr lang="nl-NL" dirty="0" smtClean="0">
                <a:solidFill>
                  <a:srgbClr val="007580"/>
                </a:solidFill>
                <a:latin typeface="Bahnschrift SemiCondensed" panose="020B0502040204020203" pitchFamily="34" charset="0"/>
              </a:rPr>
              <a:t>Organisator</a:t>
            </a:r>
          </a:p>
          <a:p>
            <a:r>
              <a:rPr lang="nl-NL" dirty="0" smtClean="0">
                <a:solidFill>
                  <a:srgbClr val="007580"/>
                </a:solidFill>
                <a:latin typeface="Bahnschrift SemiCondensed" panose="020B0502040204020203" pitchFamily="34" charset="0"/>
              </a:rPr>
              <a:t>Bekendheid met (eind)doel</a:t>
            </a:r>
          </a:p>
          <a:p>
            <a:endParaRPr lang="nl-NL" dirty="0" smtClean="0"/>
          </a:p>
          <a:p>
            <a:endParaRPr lang="nl-NL" dirty="0"/>
          </a:p>
        </p:txBody>
      </p:sp>
    </p:spTree>
    <p:extLst>
      <p:ext uri="{BB962C8B-B14F-4D97-AF65-F5344CB8AC3E}">
        <p14:creationId xmlns:p14="http://schemas.microsoft.com/office/powerpoint/2010/main" val="377166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rot="20944238">
            <a:off x="8910682" y="2016348"/>
            <a:ext cx="2332170" cy="679979"/>
          </a:xfrm>
        </p:spPr>
        <p:txBody>
          <a:bodyPr>
            <a:normAutofit fontScale="92500"/>
          </a:bodyPr>
          <a:lstStyle/>
          <a:p>
            <a:r>
              <a:rPr lang="nl-NL" sz="2400" i="1" dirty="0" smtClean="0">
                <a:solidFill>
                  <a:schemeClr val="tx1"/>
                </a:solidFill>
              </a:rPr>
              <a:t>Annet van Harten</a:t>
            </a:r>
            <a:endParaRPr lang="nl-NL" sz="2400" i="1" dirty="0">
              <a:solidFill>
                <a:schemeClr val="tx1"/>
              </a:solidFill>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74" y="338205"/>
            <a:ext cx="3659268" cy="3581862"/>
          </a:xfrm>
          <a:prstGeom prst="rect">
            <a:avLst/>
          </a:prstGeom>
        </p:spPr>
      </p:pic>
      <p:sp>
        <p:nvSpPr>
          <p:cNvPr id="6" name="Ovaal 5"/>
          <p:cNvSpPr/>
          <p:nvPr/>
        </p:nvSpPr>
        <p:spPr>
          <a:xfrm>
            <a:off x="3965171" y="187469"/>
            <a:ext cx="6866312" cy="1209069"/>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4000" b="1" dirty="0" smtClean="0">
                <a:solidFill>
                  <a:schemeClr val="tx1"/>
                </a:solidFill>
              </a:rPr>
              <a:t>SITUATIEBEWUSTZIJN</a:t>
            </a:r>
            <a:endParaRPr lang="nl-NL" sz="4000" b="1" dirty="0">
              <a:solidFill>
                <a:schemeClr val="tx1"/>
              </a:solidFill>
            </a:endParaRPr>
          </a:p>
        </p:txBody>
      </p:sp>
      <p:sp>
        <p:nvSpPr>
          <p:cNvPr id="7" name="Titel 6"/>
          <p:cNvSpPr>
            <a:spLocks noGrp="1"/>
          </p:cNvSpPr>
          <p:nvPr>
            <p:ph type="ctrTitle"/>
          </p:nvPr>
        </p:nvSpPr>
        <p:spPr>
          <a:xfrm>
            <a:off x="3785600" y="1475817"/>
            <a:ext cx="8406400" cy="3841250"/>
          </a:xfrm>
        </p:spPr>
        <p:txBody>
          <a:bodyPr>
            <a:normAutofit fontScale="90000"/>
          </a:bodyPr>
          <a:lstStyle/>
          <a:p>
            <a:r>
              <a:rPr lang="nl-NL" b="0" dirty="0" smtClean="0">
                <a:latin typeface="Bahnschrift SemiCondensed" panose="020B0502040204020203" pitchFamily="34" charset="0"/>
              </a:rPr>
              <a:t/>
            </a:r>
            <a:br>
              <a:rPr lang="nl-NL" b="0" dirty="0" smtClean="0">
                <a:latin typeface="Bahnschrift SemiCondensed" panose="020B0502040204020203" pitchFamily="34" charset="0"/>
              </a:rPr>
            </a:br>
            <a:r>
              <a:rPr lang="nl-NL" b="0" dirty="0" smtClean="0">
                <a:latin typeface="Bahnschrift SemiCondensed" panose="020B0502040204020203" pitchFamily="34" charset="0"/>
              </a:rPr>
              <a:t>- Actieonderzoek</a:t>
            </a:r>
            <a:br>
              <a:rPr lang="nl-NL" b="0" dirty="0" smtClean="0">
                <a:latin typeface="Bahnschrift SemiCondensed" panose="020B0502040204020203" pitchFamily="34" charset="0"/>
              </a:rPr>
            </a:br>
            <a:r>
              <a:rPr lang="nl-NL" b="0" dirty="0">
                <a:latin typeface="Bahnschrift SemiCondensed" panose="020B0502040204020203" pitchFamily="34" charset="0"/>
              </a:rPr>
              <a:t/>
            </a:r>
            <a:br>
              <a:rPr lang="nl-NL" b="0" dirty="0">
                <a:latin typeface="Bahnschrift SemiCondensed" panose="020B0502040204020203" pitchFamily="34" charset="0"/>
              </a:rPr>
            </a:br>
            <a:r>
              <a:rPr lang="nl-NL" b="0" dirty="0" smtClean="0">
                <a:latin typeface="Bahnschrift SemiCondensed" panose="020B0502040204020203" pitchFamily="34" charset="0"/>
              </a:rPr>
              <a:t>- </a:t>
            </a:r>
            <a:r>
              <a:rPr lang="nl-NL" b="0" dirty="0">
                <a:latin typeface="Bahnschrift SemiCondensed" panose="020B0502040204020203" pitchFamily="34" charset="0"/>
              </a:rPr>
              <a:t>Afdeling kindergeneeskunde</a:t>
            </a:r>
            <a:r>
              <a:rPr lang="nl-NL" b="0" dirty="0" smtClean="0">
                <a:latin typeface="Bahnschrift SemiCondensed" panose="020B0502040204020203" pitchFamily="34" charset="0"/>
              </a:rPr>
              <a:t/>
            </a:r>
            <a:br>
              <a:rPr lang="nl-NL" b="0" dirty="0" smtClean="0">
                <a:latin typeface="Bahnschrift SemiCondensed" panose="020B0502040204020203" pitchFamily="34" charset="0"/>
              </a:rPr>
            </a:br>
            <a:r>
              <a:rPr lang="nl-NL" b="0" dirty="0" smtClean="0">
                <a:latin typeface="Bahnschrift SemiCondensed" panose="020B0502040204020203" pitchFamily="34" charset="0"/>
              </a:rPr>
              <a:t/>
            </a:r>
            <a:br>
              <a:rPr lang="nl-NL" b="0" dirty="0" smtClean="0">
                <a:latin typeface="Bahnschrift SemiCondensed" panose="020B0502040204020203" pitchFamily="34" charset="0"/>
              </a:rPr>
            </a:br>
            <a:r>
              <a:rPr lang="nl-NL" b="0" dirty="0" smtClean="0">
                <a:latin typeface="Bahnschrift SemiCondensed" panose="020B0502040204020203" pitchFamily="34" charset="0"/>
              </a:rPr>
              <a:t>- Dagelijkse artsenvisite met de patiënt</a:t>
            </a:r>
            <a:endParaRPr lang="nl-NL" b="0" dirty="0">
              <a:latin typeface="Bahnschrift SemiCondensed" panose="020B0502040204020203" pitchFamily="34" charset="0"/>
            </a:endParaRPr>
          </a:p>
        </p:txBody>
      </p:sp>
      <p:sp>
        <p:nvSpPr>
          <p:cNvPr id="10" name="Rechthoek 9"/>
          <p:cNvSpPr/>
          <p:nvPr/>
        </p:nvSpPr>
        <p:spPr>
          <a:xfrm>
            <a:off x="3965171" y="5642676"/>
            <a:ext cx="7966133" cy="52644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NL" i="1" dirty="0" smtClean="0"/>
              <a:t>CRM: Alle </a:t>
            </a:r>
            <a:r>
              <a:rPr lang="nl-NL" b="1" i="1" dirty="0" smtClean="0"/>
              <a:t>niet</a:t>
            </a:r>
            <a:r>
              <a:rPr lang="nl-NL" i="1" dirty="0" smtClean="0"/>
              <a:t> technische vaardigheden die van nodig zijn om </a:t>
            </a:r>
            <a:r>
              <a:rPr lang="nl-NL" b="1" i="1" dirty="0" smtClean="0"/>
              <a:t>goede</a:t>
            </a:r>
            <a:r>
              <a:rPr lang="nl-NL" i="1" dirty="0" smtClean="0"/>
              <a:t> zorg te leveren</a:t>
            </a:r>
            <a:endParaRPr lang="nl-NL" i="1" dirty="0"/>
          </a:p>
        </p:txBody>
      </p:sp>
    </p:spTree>
    <p:extLst>
      <p:ext uri="{BB962C8B-B14F-4D97-AF65-F5344CB8AC3E}">
        <p14:creationId xmlns:p14="http://schemas.microsoft.com/office/powerpoint/2010/main" val="224629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12922" y="99753"/>
            <a:ext cx="11749092" cy="1338350"/>
          </a:xfrm>
        </p:spPr>
        <p:txBody>
          <a:bodyPr>
            <a:normAutofit fontScale="90000"/>
          </a:bodyPr>
          <a:lstStyle/>
          <a:p>
            <a:pPr algn="ctr"/>
            <a:r>
              <a:rPr lang="nl-NL" dirty="0" smtClean="0"/>
              <a:t>Opzet onderzoek KOVKA</a:t>
            </a:r>
            <a:br>
              <a:rPr lang="nl-NL" dirty="0" smtClean="0"/>
            </a:br>
            <a:r>
              <a:rPr lang="nl-NL" sz="3100" b="0" i="1" dirty="0" smtClean="0"/>
              <a:t>Visite met de patiënt, leren van de praktijkvariatie; een actieonderzoek naar de werkzame elementen van Safety II </a:t>
            </a:r>
            <a:endParaRPr lang="nl-NL" sz="3100" dirty="0"/>
          </a:p>
        </p:txBody>
      </p:sp>
      <p:sp>
        <p:nvSpPr>
          <p:cNvPr id="4" name="Tijdelijke aanduiding voor inhoud 3"/>
          <p:cNvSpPr>
            <a:spLocks noGrp="1"/>
          </p:cNvSpPr>
          <p:nvPr>
            <p:ph idx="13"/>
          </p:nvPr>
        </p:nvSpPr>
        <p:spPr>
          <a:xfrm>
            <a:off x="532397" y="1895303"/>
            <a:ext cx="11110142" cy="3524596"/>
          </a:xfrm>
        </p:spPr>
        <p:txBody>
          <a:bodyPr/>
          <a:lstStyle/>
          <a:p>
            <a:pPr algn="ctr"/>
            <a:r>
              <a:rPr lang="nl-NL" b="1" dirty="0" smtClean="0">
                <a:latin typeface="Bahnschrift SemiCondensed" panose="020B0502040204020203" pitchFamily="34" charset="0"/>
              </a:rPr>
              <a:t>Observatie ronde</a:t>
            </a:r>
          </a:p>
          <a:p>
            <a:pPr algn="ctr"/>
            <a:r>
              <a:rPr lang="nl-NL" b="1" dirty="0" smtClean="0">
                <a:latin typeface="Bahnschrift SemiCondensed" panose="020B0502040204020203" pitchFamily="34" charset="0"/>
              </a:rPr>
              <a:t>Werkgroep</a:t>
            </a:r>
          </a:p>
          <a:p>
            <a:pPr algn="ctr"/>
            <a:r>
              <a:rPr lang="nl-NL" b="1" dirty="0" smtClean="0">
                <a:latin typeface="Bahnschrift SemiCondensed" panose="020B0502040204020203" pitchFamily="34" charset="0"/>
              </a:rPr>
              <a:t>Actiecyclus 1</a:t>
            </a:r>
          </a:p>
          <a:p>
            <a:pPr algn="ctr"/>
            <a:r>
              <a:rPr lang="nl-NL" b="1" dirty="0" smtClean="0">
                <a:latin typeface="Bahnschrift SemiCondensed" panose="020B0502040204020203" pitchFamily="34" charset="0"/>
              </a:rPr>
              <a:t>Observatie</a:t>
            </a:r>
          </a:p>
          <a:p>
            <a:pPr algn="ctr"/>
            <a:r>
              <a:rPr lang="nl-NL" b="1" dirty="0" smtClean="0">
                <a:latin typeface="Bahnschrift SemiCondensed" panose="020B0502040204020203" pitchFamily="34" charset="0"/>
              </a:rPr>
              <a:t>Actiecyclus 2</a:t>
            </a:r>
          </a:p>
          <a:p>
            <a:pPr algn="ctr"/>
            <a:r>
              <a:rPr lang="nl-NL" b="1" dirty="0" smtClean="0">
                <a:latin typeface="Bahnschrift SemiCondensed" panose="020B0502040204020203" pitchFamily="34" charset="0"/>
              </a:rPr>
              <a:t>Observatie </a:t>
            </a:r>
            <a:endParaRPr lang="nl-NL" b="1" dirty="0">
              <a:latin typeface="Bahnschrift SemiCondensed" panose="020B0502040204020203" pitchFamily="34" charset="0"/>
            </a:endParaRPr>
          </a:p>
        </p:txBody>
      </p:sp>
    </p:spTree>
    <p:extLst>
      <p:ext uri="{BB962C8B-B14F-4D97-AF65-F5344CB8AC3E}">
        <p14:creationId xmlns:p14="http://schemas.microsoft.com/office/powerpoint/2010/main" val="1255118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safety II – Safety Differently">
            <a:extLst>
              <a:ext uri="{FF2B5EF4-FFF2-40B4-BE49-F238E27FC236}">
                <a16:creationId xmlns:a16="http://schemas.microsoft.com/office/drawing/2014/main" id="{77883168-735D-CC44-A93D-39D4A0AD5B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1847" y="1042387"/>
            <a:ext cx="9268690" cy="4436315"/>
          </a:xfrm>
          <a:prstGeom prst="rect">
            <a:avLst/>
          </a:prstGeom>
          <a:solidFill>
            <a:srgbClr val="FFFFFF"/>
          </a:solidFill>
        </p:spPr>
      </p:pic>
      <p:sp>
        <p:nvSpPr>
          <p:cNvPr id="6" name="Ondertitel 5">
            <a:extLst>
              <a:ext uri="{FF2B5EF4-FFF2-40B4-BE49-F238E27FC236}">
                <a16:creationId xmlns:a16="http://schemas.microsoft.com/office/drawing/2014/main" id="{5C7325BF-C9DC-7E4A-816E-709B538F8BB0}"/>
              </a:ext>
            </a:extLst>
          </p:cNvPr>
          <p:cNvSpPr>
            <a:spLocks noGrp="1"/>
          </p:cNvSpPr>
          <p:nvPr>
            <p:ph type="subTitle" idx="1"/>
          </p:nvPr>
        </p:nvSpPr>
        <p:spPr>
          <a:xfrm>
            <a:off x="4538785" y="162405"/>
            <a:ext cx="2418290" cy="923330"/>
          </a:xfrm>
          <a:prstGeom prst="rect">
            <a:avLst/>
          </a:prstGeom>
          <a:noFill/>
        </p:spPr>
        <p:txBody>
          <a:bodyPr wrap="none" lIns="91440" tIns="45720" rIns="91440" bIns="45720">
            <a:spAutoFit/>
          </a:bodyPr>
          <a:lstStyle/>
          <a:p>
            <a:pPr algn="ctr"/>
            <a:r>
              <a:rPr lang="nl-NL" sz="5400" b="0" cap="none" spc="0" dirty="0">
                <a:ln w="0"/>
                <a:effectLst>
                  <a:outerShdw blurRad="38100" dist="25400" dir="5400000" algn="ctr" rotWithShape="0">
                    <a:srgbClr val="6E747A">
                      <a:alpha val="43000"/>
                    </a:srgbClr>
                  </a:outerShdw>
                </a:effectLst>
              </a:rPr>
              <a:t>Safety II</a:t>
            </a:r>
          </a:p>
        </p:txBody>
      </p:sp>
      <p:sp>
        <p:nvSpPr>
          <p:cNvPr id="7" name="Rechthoek 6">
            <a:extLst>
              <a:ext uri="{FF2B5EF4-FFF2-40B4-BE49-F238E27FC236}">
                <a16:creationId xmlns:a16="http://schemas.microsoft.com/office/drawing/2014/main" id="{742D7743-07DA-2B44-A789-B91A0709EFC2}"/>
              </a:ext>
            </a:extLst>
          </p:cNvPr>
          <p:cNvSpPr/>
          <p:nvPr/>
        </p:nvSpPr>
        <p:spPr>
          <a:xfrm>
            <a:off x="99753" y="811555"/>
            <a:ext cx="3915295" cy="461665"/>
          </a:xfrm>
          <a:prstGeom prst="rect">
            <a:avLst/>
          </a:prstGeom>
          <a:solidFill>
            <a:schemeClr val="bg1"/>
          </a:solidFill>
        </p:spPr>
        <p:txBody>
          <a:bodyPr wrap="square" lIns="91440" tIns="45720" rIns="91440" bIns="45720">
            <a:spAutoFit/>
          </a:bodyPr>
          <a:lstStyle/>
          <a:p>
            <a:r>
              <a:rPr lang="nl-NL" sz="2400" i="1" dirty="0">
                <a:ln w="0"/>
                <a:solidFill>
                  <a:srgbClr val="AF1800"/>
                </a:solidFill>
              </a:rPr>
              <a:t>Hoe ieder wenst dat het gaat</a:t>
            </a:r>
          </a:p>
        </p:txBody>
      </p:sp>
      <p:sp>
        <p:nvSpPr>
          <p:cNvPr id="8" name="Rechthoek 7">
            <a:extLst>
              <a:ext uri="{FF2B5EF4-FFF2-40B4-BE49-F238E27FC236}">
                <a16:creationId xmlns:a16="http://schemas.microsoft.com/office/drawing/2014/main" id="{977FA6D1-637F-D04B-9CDF-AD1AF08D2106}"/>
              </a:ext>
            </a:extLst>
          </p:cNvPr>
          <p:cNvSpPr/>
          <p:nvPr/>
        </p:nvSpPr>
        <p:spPr>
          <a:xfrm>
            <a:off x="10457411" y="906703"/>
            <a:ext cx="1645919" cy="707886"/>
          </a:xfrm>
          <a:prstGeom prst="rect">
            <a:avLst/>
          </a:prstGeom>
          <a:solidFill>
            <a:schemeClr val="bg1"/>
          </a:solidFill>
        </p:spPr>
        <p:txBody>
          <a:bodyPr wrap="square" lIns="91440" tIns="45720" rIns="91440" bIns="45720">
            <a:spAutoFit/>
          </a:bodyPr>
          <a:lstStyle/>
          <a:p>
            <a:r>
              <a:rPr lang="nl-NL" sz="2400" i="1" dirty="0" smtClean="0">
                <a:ln w="0"/>
                <a:solidFill>
                  <a:srgbClr val="0A5725"/>
                </a:solidFill>
              </a:rPr>
              <a:t>protocollen</a:t>
            </a:r>
            <a:endParaRPr lang="nl-NL" sz="2400" i="1" dirty="0">
              <a:ln w="0"/>
              <a:solidFill>
                <a:srgbClr val="0A5725"/>
              </a:solidFill>
            </a:endParaRPr>
          </a:p>
          <a:p>
            <a:pPr algn="ctr"/>
            <a:r>
              <a:rPr lang="nl-NL" sz="1600" dirty="0">
                <a:ln w="0"/>
                <a:solidFill>
                  <a:srgbClr val="0A5725"/>
                </a:solidFill>
                <a:effectLst>
                  <a:outerShdw blurRad="38100" dist="25400" dir="5400000" algn="ctr" rotWithShape="0">
                    <a:srgbClr val="6E747A">
                      <a:alpha val="43000"/>
                    </a:srgbClr>
                  </a:outerShdw>
                </a:effectLst>
              </a:rPr>
              <a:t>          </a:t>
            </a:r>
          </a:p>
        </p:txBody>
      </p:sp>
      <p:sp>
        <p:nvSpPr>
          <p:cNvPr id="9" name="Rechthoek 8">
            <a:extLst>
              <a:ext uri="{FF2B5EF4-FFF2-40B4-BE49-F238E27FC236}">
                <a16:creationId xmlns:a16="http://schemas.microsoft.com/office/drawing/2014/main" id="{A4F890B1-8E4E-7C47-B4B8-7AABDE827233}"/>
              </a:ext>
            </a:extLst>
          </p:cNvPr>
          <p:cNvSpPr/>
          <p:nvPr/>
        </p:nvSpPr>
        <p:spPr>
          <a:xfrm>
            <a:off x="0" y="4612006"/>
            <a:ext cx="4228186" cy="707886"/>
          </a:xfrm>
          <a:prstGeom prst="rect">
            <a:avLst/>
          </a:prstGeom>
          <a:solidFill>
            <a:schemeClr val="bg1"/>
          </a:solidFill>
        </p:spPr>
        <p:txBody>
          <a:bodyPr wrap="square" lIns="91440" tIns="45720" rIns="91440" bIns="45720">
            <a:spAutoFit/>
          </a:bodyPr>
          <a:lstStyle/>
          <a:p>
            <a:r>
              <a:rPr lang="nl-NL" sz="2400" i="1" dirty="0">
                <a:ln w="0"/>
                <a:solidFill>
                  <a:srgbClr val="922D8E"/>
                </a:solidFill>
                <a:effectLst>
                  <a:outerShdw blurRad="38100" dist="25400" dir="5400000" algn="ctr" rotWithShape="0">
                    <a:srgbClr val="6E747A">
                      <a:alpha val="43000"/>
                    </a:srgbClr>
                  </a:outerShdw>
                </a:effectLst>
              </a:rPr>
              <a:t>Hoe ieder vindt dat het gaat</a:t>
            </a:r>
          </a:p>
          <a:p>
            <a:r>
              <a:rPr lang="nl-NL" sz="1600" dirty="0">
                <a:ln w="0"/>
                <a:solidFill>
                  <a:srgbClr val="922D8E"/>
                </a:solidFill>
                <a:effectLst>
                  <a:outerShdw blurRad="38100" dist="25400" dir="5400000" algn="ctr" rotWithShape="0">
                    <a:srgbClr val="6E747A">
                      <a:alpha val="43000"/>
                    </a:srgbClr>
                  </a:outerShdw>
                </a:effectLst>
              </a:rPr>
              <a:t>  </a:t>
            </a:r>
          </a:p>
        </p:txBody>
      </p:sp>
      <p:sp>
        <p:nvSpPr>
          <p:cNvPr id="10" name="Rechthoek 9"/>
          <p:cNvSpPr/>
          <p:nvPr/>
        </p:nvSpPr>
        <p:spPr>
          <a:xfrm>
            <a:off x="9862899" y="4612006"/>
            <a:ext cx="2041521" cy="461665"/>
          </a:xfrm>
          <a:prstGeom prst="rect">
            <a:avLst/>
          </a:prstGeom>
        </p:spPr>
        <p:txBody>
          <a:bodyPr wrap="none">
            <a:spAutoFit/>
          </a:bodyPr>
          <a:lstStyle/>
          <a:p>
            <a:r>
              <a:rPr lang="nl-NL" sz="2400" i="1" dirty="0">
                <a:ln w="0"/>
                <a:solidFill>
                  <a:srgbClr val="132AD4"/>
                </a:solidFill>
              </a:rPr>
              <a:t>Wat ieder doet</a:t>
            </a:r>
          </a:p>
        </p:txBody>
      </p:sp>
    </p:spTree>
    <p:extLst>
      <p:ext uri="{BB962C8B-B14F-4D97-AF65-F5344CB8AC3E}">
        <p14:creationId xmlns:p14="http://schemas.microsoft.com/office/powerpoint/2010/main" val="310704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safety II – Safety Differently">
            <a:extLst>
              <a:ext uri="{FF2B5EF4-FFF2-40B4-BE49-F238E27FC236}">
                <a16:creationId xmlns:a16="http://schemas.microsoft.com/office/drawing/2014/main" id="{2EBC2402-B565-084C-88FD-9ADF724CBDFA}"/>
              </a:ext>
            </a:extLst>
          </p:cNvPr>
          <p:cNvPicPr>
            <a:picLocks noGrp="1" noChangeAspect="1" noChangeArrowheads="1"/>
          </p:cNvPicPr>
          <p:nvPr>
            <p:ph idx="4294967295"/>
          </p:nvPr>
        </p:nvPicPr>
        <p:blipFill rotWithShape="1">
          <a:blip r:embed="rId2">
            <a:extLst>
              <a:ext uri="{28A0092B-C50C-407E-A947-70E740481C1C}">
                <a14:useLocalDpi xmlns:a14="http://schemas.microsoft.com/office/drawing/2010/main" val="0"/>
              </a:ext>
            </a:extLst>
          </a:blip>
          <a:srcRect b="8905"/>
          <a:stretch/>
        </p:blipFill>
        <p:spPr bwMode="auto">
          <a:xfrm>
            <a:off x="74815" y="141316"/>
            <a:ext cx="12191999" cy="6600306"/>
          </a:xfrm>
          <a:prstGeom prst="rect">
            <a:avLst/>
          </a:prstGeom>
          <a:solidFill>
            <a:srgbClr val="FFFFFF"/>
          </a:solidFill>
        </p:spPr>
      </p:pic>
      <p:sp>
        <p:nvSpPr>
          <p:cNvPr id="2" name="Tekstvak 1">
            <a:extLst>
              <a:ext uri="{FF2B5EF4-FFF2-40B4-BE49-F238E27FC236}">
                <a16:creationId xmlns:a16="http://schemas.microsoft.com/office/drawing/2014/main" id="{32F65B26-A1FE-BF4B-86A6-1B7D11E67055}"/>
              </a:ext>
            </a:extLst>
          </p:cNvPr>
          <p:cNvSpPr txBox="1"/>
          <p:nvPr/>
        </p:nvSpPr>
        <p:spPr>
          <a:xfrm>
            <a:off x="7209039" y="3441469"/>
            <a:ext cx="5057775" cy="3416320"/>
          </a:xfrm>
          <a:prstGeom prst="rect">
            <a:avLst/>
          </a:prstGeom>
          <a:solidFill>
            <a:srgbClr val="DCE1FF"/>
          </a:solidFill>
        </p:spPr>
        <p:txBody>
          <a:bodyPr wrap="square" rtlCol="0">
            <a:spAutoFit/>
          </a:bodyPr>
          <a:lstStyle/>
          <a:p>
            <a:pPr marL="285750" indent="-285750">
              <a:buFontTx/>
              <a:buChar char="-"/>
            </a:pPr>
            <a:r>
              <a:rPr lang="nl-NL" dirty="0"/>
              <a:t>Wisselende voorbereiding ouders</a:t>
            </a:r>
          </a:p>
          <a:p>
            <a:pPr marL="285750" indent="-285750">
              <a:buFontTx/>
              <a:buChar char="-"/>
            </a:pPr>
            <a:r>
              <a:rPr lang="nl-NL" dirty="0"/>
              <a:t>De eerste die er is begint</a:t>
            </a:r>
          </a:p>
          <a:p>
            <a:pPr marL="285750" indent="-285750">
              <a:buFontTx/>
              <a:buChar char="-"/>
            </a:pPr>
            <a:r>
              <a:rPr lang="nl-NL" dirty="0"/>
              <a:t>Telefoon gaat mee (11 van 18x = tel </a:t>
            </a:r>
            <a:r>
              <a:rPr lang="nl-NL" dirty="0" err="1"/>
              <a:t>vpk</a:t>
            </a:r>
            <a:r>
              <a:rPr lang="nl-NL" dirty="0"/>
              <a:t>)</a:t>
            </a:r>
          </a:p>
          <a:p>
            <a:pPr marL="285750" indent="-285750">
              <a:buFontTx/>
              <a:buChar char="-"/>
            </a:pPr>
            <a:r>
              <a:rPr lang="nl-NL" dirty="0"/>
              <a:t>Staat tegen de muur, ver weg</a:t>
            </a:r>
          </a:p>
          <a:p>
            <a:pPr marL="285750" indent="-285750">
              <a:buFontTx/>
              <a:buChar char="-"/>
            </a:pPr>
            <a:r>
              <a:rPr lang="nl-NL" dirty="0"/>
              <a:t>Meestal 10-20% van de tijd aan het woord</a:t>
            </a:r>
          </a:p>
          <a:p>
            <a:pPr marL="285750" indent="-285750">
              <a:buFontTx/>
              <a:buChar char="-"/>
            </a:pPr>
            <a:r>
              <a:rPr lang="nl-NL" dirty="0"/>
              <a:t>Soms herhaling van ouder, meestal aanvulling</a:t>
            </a:r>
          </a:p>
          <a:p>
            <a:pPr marL="285750" indent="-285750">
              <a:buFontTx/>
              <a:buChar char="-"/>
            </a:pPr>
            <a:r>
              <a:rPr lang="nl-NL" dirty="0"/>
              <a:t>Soms signaalfunctie in gesprek; zorg benoemen</a:t>
            </a:r>
          </a:p>
          <a:p>
            <a:pPr marL="285750" indent="-285750">
              <a:buFontTx/>
              <a:buChar char="-"/>
            </a:pPr>
            <a:r>
              <a:rPr lang="nl-NL" dirty="0"/>
              <a:t>Wisselende </a:t>
            </a:r>
            <a:r>
              <a:rPr lang="nl-NL" dirty="0" err="1"/>
              <a:t>speak</a:t>
            </a:r>
            <a:r>
              <a:rPr lang="nl-NL" dirty="0"/>
              <a:t>-up (qua timing en inhoud)</a:t>
            </a:r>
          </a:p>
          <a:p>
            <a:pPr marL="285750" indent="-285750">
              <a:buFontTx/>
              <a:buChar char="-"/>
            </a:pPr>
            <a:r>
              <a:rPr lang="nl-NL" dirty="0"/>
              <a:t>Voorbereid, weinig </a:t>
            </a:r>
            <a:r>
              <a:rPr lang="nl-NL" dirty="0" err="1"/>
              <a:t>Psycho-soc</a:t>
            </a:r>
            <a:r>
              <a:rPr lang="nl-NL" dirty="0"/>
              <a:t> benoemd</a:t>
            </a:r>
          </a:p>
          <a:p>
            <a:pPr marL="285750" indent="-285750">
              <a:buFontTx/>
              <a:buChar char="-"/>
            </a:pPr>
            <a:r>
              <a:rPr lang="nl-NL" dirty="0"/>
              <a:t>Opleiding VPK niet tijdens visite</a:t>
            </a:r>
          </a:p>
          <a:p>
            <a:pPr marL="285750" indent="-285750">
              <a:buFontTx/>
              <a:buChar char="-"/>
            </a:pPr>
            <a:r>
              <a:rPr lang="nl-NL" dirty="0"/>
              <a:t>Eind: soms </a:t>
            </a:r>
            <a:r>
              <a:rPr lang="nl-NL" dirty="0" err="1"/>
              <a:t>chit</a:t>
            </a:r>
            <a:r>
              <a:rPr lang="nl-NL" dirty="0"/>
              <a:t> chat of direct afkoppelen app.</a:t>
            </a:r>
          </a:p>
          <a:p>
            <a:pPr marL="285750" indent="-285750">
              <a:buFontTx/>
              <a:buChar char="-"/>
            </a:pPr>
            <a:r>
              <a:rPr lang="nl-NL" dirty="0"/>
              <a:t>Benadering ZA soms hiërarchisch</a:t>
            </a:r>
          </a:p>
        </p:txBody>
      </p:sp>
      <p:sp>
        <p:nvSpPr>
          <p:cNvPr id="4" name="Tekstvak 3">
            <a:extLst>
              <a:ext uri="{FF2B5EF4-FFF2-40B4-BE49-F238E27FC236}">
                <a16:creationId xmlns:a16="http://schemas.microsoft.com/office/drawing/2014/main" id="{142DF7F4-72AF-FE44-B9CD-BBF99F63EE6E}"/>
              </a:ext>
            </a:extLst>
          </p:cNvPr>
          <p:cNvSpPr txBox="1"/>
          <p:nvPr/>
        </p:nvSpPr>
        <p:spPr>
          <a:xfrm>
            <a:off x="7017847" y="1199550"/>
            <a:ext cx="5057775" cy="923330"/>
          </a:xfrm>
          <a:prstGeom prst="rect">
            <a:avLst/>
          </a:prstGeom>
          <a:solidFill>
            <a:srgbClr val="DCE8DF"/>
          </a:solidFill>
        </p:spPr>
        <p:txBody>
          <a:bodyPr wrap="square" rtlCol="0">
            <a:spAutoFit/>
          </a:bodyPr>
          <a:lstStyle/>
          <a:p>
            <a:pPr marL="285750" indent="-285750">
              <a:buFontTx/>
              <a:buChar char="-"/>
            </a:pPr>
            <a:r>
              <a:rPr lang="nl-NL" dirty="0"/>
              <a:t>8.45 </a:t>
            </a:r>
            <a:r>
              <a:rPr lang="nl-NL" dirty="0" err="1"/>
              <a:t>Voorbespreken</a:t>
            </a:r>
            <a:r>
              <a:rPr lang="nl-NL" dirty="0"/>
              <a:t> volgorde en dan start</a:t>
            </a:r>
          </a:p>
          <a:p>
            <a:pPr marL="285750" indent="-285750">
              <a:buFontTx/>
              <a:buChar char="-"/>
            </a:pPr>
            <a:r>
              <a:rPr lang="nl-NL" dirty="0"/>
              <a:t>Verwerken afspraken in </a:t>
            </a:r>
            <a:r>
              <a:rPr lang="nl-NL" dirty="0" err="1"/>
              <a:t>epd</a:t>
            </a:r>
            <a:r>
              <a:rPr lang="nl-NL" dirty="0"/>
              <a:t> na visite</a:t>
            </a:r>
          </a:p>
          <a:p>
            <a:pPr marL="285750" indent="-285750">
              <a:buFontTx/>
              <a:buChar char="-"/>
            </a:pPr>
            <a:endParaRPr lang="nl-NL" dirty="0"/>
          </a:p>
        </p:txBody>
      </p:sp>
      <p:sp>
        <p:nvSpPr>
          <p:cNvPr id="6" name="Tekstvak 5">
            <a:extLst>
              <a:ext uri="{FF2B5EF4-FFF2-40B4-BE49-F238E27FC236}">
                <a16:creationId xmlns:a16="http://schemas.microsoft.com/office/drawing/2014/main" id="{5E789FD0-9A08-6846-A8EE-CA5D1DD7DAB9}"/>
              </a:ext>
            </a:extLst>
          </p:cNvPr>
          <p:cNvSpPr txBox="1"/>
          <p:nvPr/>
        </p:nvSpPr>
        <p:spPr>
          <a:xfrm>
            <a:off x="200198" y="1420234"/>
            <a:ext cx="5057775" cy="2031325"/>
          </a:xfrm>
          <a:prstGeom prst="rect">
            <a:avLst/>
          </a:prstGeom>
          <a:solidFill>
            <a:srgbClr val="E6A8A3"/>
          </a:solidFill>
        </p:spPr>
        <p:txBody>
          <a:bodyPr wrap="square" rtlCol="0">
            <a:spAutoFit/>
          </a:bodyPr>
          <a:lstStyle/>
          <a:p>
            <a:pPr marL="285750" indent="-285750">
              <a:buFontTx/>
              <a:buChar char="-"/>
            </a:pPr>
            <a:r>
              <a:rPr lang="nl-NL" dirty="0"/>
              <a:t>Kort en snel (afdeling leeg)</a:t>
            </a:r>
          </a:p>
          <a:p>
            <a:pPr marL="742950" lvl="1" indent="-285750">
              <a:buFontTx/>
              <a:buChar char="-"/>
            </a:pPr>
            <a:r>
              <a:rPr lang="nl-NL" dirty="0"/>
              <a:t>KA aanwezig voor snelle besluitvorming</a:t>
            </a:r>
          </a:p>
          <a:p>
            <a:pPr marL="742950" lvl="1" indent="-285750">
              <a:buFontTx/>
              <a:buChar char="-"/>
            </a:pPr>
            <a:r>
              <a:rPr lang="nl-NL" dirty="0"/>
              <a:t>Direct invoeren (medicatie)orders in </a:t>
            </a:r>
            <a:r>
              <a:rPr lang="nl-NL" dirty="0" err="1"/>
              <a:t>epd</a:t>
            </a:r>
            <a:r>
              <a:rPr lang="nl-NL" dirty="0"/>
              <a:t>.</a:t>
            </a:r>
          </a:p>
          <a:p>
            <a:pPr marL="285750" indent="-285750">
              <a:buFontTx/>
              <a:buChar char="-"/>
            </a:pPr>
            <a:r>
              <a:rPr lang="nl-NL" dirty="0"/>
              <a:t>Cf structuur </a:t>
            </a:r>
            <a:r>
              <a:rPr lang="nl-NL" dirty="0" err="1"/>
              <a:t>tbv</a:t>
            </a:r>
            <a:r>
              <a:rPr lang="nl-NL" dirty="0"/>
              <a:t> duidelijkheid</a:t>
            </a:r>
          </a:p>
          <a:p>
            <a:pPr marL="285750" indent="-285750">
              <a:buFontTx/>
              <a:buChar char="-"/>
            </a:pPr>
            <a:r>
              <a:rPr lang="nl-NL" dirty="0"/>
              <a:t>Aandacht en ruimte voor ouders en kind</a:t>
            </a:r>
          </a:p>
          <a:p>
            <a:pPr marL="285750" indent="-285750">
              <a:buFontTx/>
              <a:buChar char="-"/>
            </a:pPr>
            <a:r>
              <a:rPr lang="nl-NL" dirty="0"/>
              <a:t>Fijne samenwerking</a:t>
            </a:r>
          </a:p>
          <a:p>
            <a:pPr marL="285750" indent="-285750">
              <a:buFontTx/>
              <a:buChar char="-"/>
            </a:pPr>
            <a:endParaRPr lang="nl-NL" dirty="0"/>
          </a:p>
        </p:txBody>
      </p:sp>
      <p:sp>
        <p:nvSpPr>
          <p:cNvPr id="7" name="Tekstvak 6">
            <a:extLst>
              <a:ext uri="{FF2B5EF4-FFF2-40B4-BE49-F238E27FC236}">
                <a16:creationId xmlns:a16="http://schemas.microsoft.com/office/drawing/2014/main" id="{4B1AC32F-BFAF-1949-ACB0-D3C9BA37A1E9}"/>
              </a:ext>
            </a:extLst>
          </p:cNvPr>
          <p:cNvSpPr txBox="1"/>
          <p:nvPr/>
        </p:nvSpPr>
        <p:spPr>
          <a:xfrm>
            <a:off x="200198" y="3982373"/>
            <a:ext cx="5057775" cy="1477328"/>
          </a:xfrm>
          <a:prstGeom prst="rect">
            <a:avLst/>
          </a:prstGeom>
          <a:solidFill>
            <a:srgbClr val="F1E0EF"/>
          </a:solidFill>
        </p:spPr>
        <p:txBody>
          <a:bodyPr wrap="square" rtlCol="0">
            <a:spAutoFit/>
          </a:bodyPr>
          <a:lstStyle/>
          <a:p>
            <a:pPr marL="285750" indent="-285750">
              <a:buFontTx/>
              <a:buChar char="-"/>
            </a:pPr>
            <a:r>
              <a:rPr lang="nl-NL" dirty="0"/>
              <a:t>Wel/niet tevreden over eigen voorbereiding</a:t>
            </a:r>
          </a:p>
          <a:p>
            <a:pPr marL="285750" indent="-285750">
              <a:buFontTx/>
              <a:buChar char="-"/>
            </a:pPr>
            <a:r>
              <a:rPr lang="nl-NL" dirty="0"/>
              <a:t>Wel/niet interveniëren, eigen duidelijkheid</a:t>
            </a:r>
          </a:p>
          <a:p>
            <a:pPr marL="285750" indent="-285750">
              <a:buFontTx/>
              <a:buChar char="-"/>
            </a:pPr>
            <a:r>
              <a:rPr lang="nl-NL" dirty="0"/>
              <a:t>Beter vasthouden aan visitestructuur/leiding</a:t>
            </a:r>
          </a:p>
          <a:p>
            <a:pPr marL="285750" indent="-285750">
              <a:buFontTx/>
              <a:buChar char="-"/>
            </a:pPr>
            <a:r>
              <a:rPr lang="nl-NL" dirty="0"/>
              <a:t>Duur te lang</a:t>
            </a:r>
          </a:p>
          <a:p>
            <a:pPr marL="285750" indent="-285750">
              <a:buFontTx/>
              <a:buChar char="-"/>
            </a:pPr>
            <a:r>
              <a:rPr lang="nl-NL" dirty="0"/>
              <a:t>Voor ouders en kind doen we het goed</a:t>
            </a:r>
          </a:p>
        </p:txBody>
      </p:sp>
      <p:sp>
        <p:nvSpPr>
          <p:cNvPr id="8" name="Tekstvak 7">
            <a:extLst>
              <a:ext uri="{FF2B5EF4-FFF2-40B4-BE49-F238E27FC236}">
                <a16:creationId xmlns:a16="http://schemas.microsoft.com/office/drawing/2014/main" id="{13F033D5-A874-9A43-96D7-CED3C7E1A909}"/>
              </a:ext>
            </a:extLst>
          </p:cNvPr>
          <p:cNvSpPr txBox="1"/>
          <p:nvPr/>
        </p:nvSpPr>
        <p:spPr>
          <a:xfrm>
            <a:off x="4148051" y="261937"/>
            <a:ext cx="3852949" cy="584775"/>
          </a:xfrm>
          <a:prstGeom prst="rect">
            <a:avLst/>
          </a:prstGeom>
          <a:noFill/>
          <a:ln w="25400">
            <a:noFill/>
          </a:ln>
        </p:spPr>
        <p:txBody>
          <a:bodyPr wrap="square" rtlCol="0">
            <a:spAutoFit/>
          </a:bodyPr>
          <a:lstStyle/>
          <a:p>
            <a:pPr algn="ctr"/>
            <a:r>
              <a:rPr lang="nl-NL" sz="3200" b="1" dirty="0">
                <a:solidFill>
                  <a:srgbClr val="007580"/>
                </a:solidFill>
              </a:rPr>
              <a:t>VERPLEEGKUNDIGEN</a:t>
            </a:r>
          </a:p>
        </p:txBody>
      </p:sp>
      <p:sp>
        <p:nvSpPr>
          <p:cNvPr id="11" name="Rechthoek 10"/>
          <p:cNvSpPr/>
          <p:nvPr/>
        </p:nvSpPr>
        <p:spPr>
          <a:xfrm>
            <a:off x="9324109" y="2940045"/>
            <a:ext cx="2867891" cy="48213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2800" b="1" i="1" dirty="0" err="1" smtClean="0">
                <a:solidFill>
                  <a:srgbClr val="0070C0"/>
                </a:solidFill>
                <a:latin typeface="+mj-lt"/>
              </a:rPr>
              <a:t>Work</a:t>
            </a:r>
            <a:r>
              <a:rPr lang="nl-NL" sz="2800" b="1" i="1" dirty="0" smtClean="0">
                <a:solidFill>
                  <a:srgbClr val="0070C0"/>
                </a:solidFill>
                <a:latin typeface="+mj-lt"/>
              </a:rPr>
              <a:t>-as-</a:t>
            </a:r>
            <a:r>
              <a:rPr lang="nl-NL" sz="2800" b="1" i="1" dirty="0" err="1" smtClean="0">
                <a:solidFill>
                  <a:srgbClr val="0070C0"/>
                </a:solidFill>
                <a:latin typeface="+mj-lt"/>
              </a:rPr>
              <a:t>done</a:t>
            </a:r>
            <a:endParaRPr lang="nl-NL" sz="2800" b="1" i="1" dirty="0">
              <a:solidFill>
                <a:srgbClr val="0070C0"/>
              </a:solidFill>
              <a:latin typeface="+mj-lt"/>
            </a:endParaRPr>
          </a:p>
        </p:txBody>
      </p:sp>
    </p:spTree>
    <p:extLst>
      <p:ext uri="{BB962C8B-B14F-4D97-AF65-F5344CB8AC3E}">
        <p14:creationId xmlns:p14="http://schemas.microsoft.com/office/powerpoint/2010/main" val="252829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7580" y="1499297"/>
            <a:ext cx="11551231" cy="770465"/>
          </a:xfrm>
        </p:spPr>
        <p:txBody>
          <a:bodyPr/>
          <a:lstStyle/>
          <a:p>
            <a:pPr algn="ctr"/>
            <a:r>
              <a:rPr lang="nl-NL" dirty="0" smtClean="0">
                <a:latin typeface="Bahnschrift SemiCondensed" panose="020B0502040204020203" pitchFamily="34" charset="0"/>
              </a:rPr>
              <a:t>Het gesprek begon</a:t>
            </a:r>
            <a:endParaRPr lang="nl-NL" dirty="0">
              <a:latin typeface="Bahnschrift SemiCondensed" panose="020B0502040204020203" pitchFamily="34" charset="0"/>
            </a:endParaRPr>
          </a:p>
        </p:txBody>
      </p:sp>
    </p:spTree>
    <p:extLst>
      <p:ext uri="{BB962C8B-B14F-4D97-AF65-F5344CB8AC3E}">
        <p14:creationId xmlns:p14="http://schemas.microsoft.com/office/powerpoint/2010/main" val="331958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76191" y="242078"/>
            <a:ext cx="11551231" cy="770465"/>
          </a:xfrm>
        </p:spPr>
        <p:txBody>
          <a:bodyPr/>
          <a:lstStyle/>
          <a:p>
            <a:pPr algn="ctr"/>
            <a:r>
              <a:rPr lang="nl-NL" dirty="0" smtClean="0"/>
              <a:t>Actiecyclus 1</a:t>
            </a:r>
            <a:endParaRPr lang="nl-NL" dirty="0"/>
          </a:p>
        </p:txBody>
      </p:sp>
      <p:sp>
        <p:nvSpPr>
          <p:cNvPr id="3" name="Ondertitel 2"/>
          <p:cNvSpPr>
            <a:spLocks noGrp="1"/>
          </p:cNvSpPr>
          <p:nvPr>
            <p:ph type="subTitle" idx="1"/>
          </p:nvPr>
        </p:nvSpPr>
        <p:spPr>
          <a:xfrm>
            <a:off x="4571101" y="1324271"/>
            <a:ext cx="6983590" cy="4049376"/>
          </a:xfrm>
        </p:spPr>
        <p:txBody>
          <a:bodyPr/>
          <a:lstStyle/>
          <a:p>
            <a:r>
              <a:rPr lang="nl-NL" b="1" dirty="0"/>
              <a:t>	</a:t>
            </a:r>
            <a:r>
              <a:rPr lang="nl-NL" b="1" dirty="0" smtClean="0"/>
              <a:t>					</a:t>
            </a:r>
            <a:r>
              <a:rPr lang="nl-NL" sz="3200" b="1" u="sng" dirty="0" smtClean="0"/>
              <a:t>Kernthema’s</a:t>
            </a:r>
            <a:br>
              <a:rPr lang="nl-NL" sz="3200" b="1" u="sng" dirty="0" smtClean="0"/>
            </a:br>
            <a:r>
              <a:rPr lang="nl-NL" sz="3200" dirty="0" smtClean="0"/>
              <a:t>1. Tijd</a:t>
            </a:r>
          </a:p>
          <a:p>
            <a:r>
              <a:rPr lang="nl-NL" sz="3200" dirty="0" smtClean="0"/>
              <a:t>2. Heldere structuur</a:t>
            </a:r>
          </a:p>
          <a:p>
            <a:r>
              <a:rPr lang="nl-NL" sz="3200" dirty="0" smtClean="0"/>
              <a:t>3. Voorbereiding</a:t>
            </a:r>
          </a:p>
          <a:p>
            <a:r>
              <a:rPr lang="nl-NL" sz="3200" dirty="0" smtClean="0"/>
              <a:t>4. Gehoord worden</a:t>
            </a:r>
          </a:p>
          <a:p>
            <a:r>
              <a:rPr lang="nl-NL" sz="3200" dirty="0" smtClean="0"/>
              <a:t>5. Opleiding</a:t>
            </a:r>
          </a:p>
          <a:p>
            <a:r>
              <a:rPr lang="nl-NL" sz="3200" dirty="0" smtClean="0"/>
              <a:t>6. Materialen ( COW, whiteboard)</a:t>
            </a:r>
            <a:endParaRPr lang="nl-NL" sz="3200" dirty="0"/>
          </a:p>
        </p:txBody>
      </p:sp>
      <p:pic>
        <p:nvPicPr>
          <p:cNvPr id="5" name="Afbeelding 4">
            <a:extLst>
              <a:ext uri="{FF2B5EF4-FFF2-40B4-BE49-F238E27FC236}">
                <a16:creationId xmlns:a16="http://schemas.microsoft.com/office/drawing/2014/main" id="{FE8A0577-811B-7A49-A8DC-6CBB6176FD78}"/>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rot="5400000">
            <a:off x="-24620" y="1431936"/>
            <a:ext cx="4297682" cy="3478744"/>
          </a:xfrm>
          <a:prstGeom prst="rect">
            <a:avLst/>
          </a:prstGeom>
          <a:noFill/>
          <a:ln>
            <a:noFill/>
          </a:ln>
        </p:spPr>
      </p:pic>
      <p:pic>
        <p:nvPicPr>
          <p:cNvPr id="6" name="Afbeelding 5" descr="safety II – Safety Differently">
            <a:extLst>
              <a:ext uri="{FF2B5EF4-FFF2-40B4-BE49-F238E27FC236}">
                <a16:creationId xmlns:a16="http://schemas.microsoft.com/office/drawing/2014/main" id="{77883168-735D-CC44-A93D-39D4A0AD5BA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9647370" y="242078"/>
            <a:ext cx="2261001" cy="1082193"/>
          </a:xfrm>
          <a:prstGeom prst="rect">
            <a:avLst/>
          </a:prstGeom>
          <a:solidFill>
            <a:srgbClr val="FFFFFF"/>
          </a:solidFill>
        </p:spPr>
      </p:pic>
    </p:spTree>
    <p:extLst>
      <p:ext uri="{BB962C8B-B14F-4D97-AF65-F5344CB8AC3E}">
        <p14:creationId xmlns:p14="http://schemas.microsoft.com/office/powerpoint/2010/main" val="232801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stretch>
            <a:fillRect/>
          </a:stretch>
        </p:blipFill>
        <p:spPr>
          <a:xfrm>
            <a:off x="-1" y="0"/>
            <a:ext cx="4904509" cy="6869358"/>
          </a:xfrm>
          <a:prstGeom prst="rect">
            <a:avLst/>
          </a:prstGeom>
        </p:spPr>
      </p:pic>
      <p:pic>
        <p:nvPicPr>
          <p:cNvPr id="7" name="Afbeelding 6"/>
          <p:cNvPicPr>
            <a:picLocks noChangeAspect="1"/>
          </p:cNvPicPr>
          <p:nvPr/>
        </p:nvPicPr>
        <p:blipFill rotWithShape="1">
          <a:blip r:embed="rId2"/>
          <a:srcRect l="1076" t="26488" r="39734" b="58477"/>
          <a:stretch/>
        </p:blipFill>
        <p:spPr>
          <a:xfrm>
            <a:off x="5442074" y="535709"/>
            <a:ext cx="5296031" cy="188421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Afbeelding 8"/>
          <p:cNvPicPr>
            <a:picLocks noChangeAspect="1"/>
          </p:cNvPicPr>
          <p:nvPr/>
        </p:nvPicPr>
        <p:blipFill>
          <a:blip r:embed="rId3"/>
          <a:stretch>
            <a:fillRect/>
          </a:stretch>
        </p:blipFill>
        <p:spPr>
          <a:xfrm>
            <a:off x="5126180" y="3630337"/>
            <a:ext cx="6563463" cy="16551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Afbeelding 9"/>
          <p:cNvPicPr>
            <a:picLocks noChangeAspect="1"/>
          </p:cNvPicPr>
          <p:nvPr/>
        </p:nvPicPr>
        <p:blipFill>
          <a:blip r:embed="rId4"/>
          <a:stretch>
            <a:fillRect/>
          </a:stretch>
        </p:blipFill>
        <p:spPr>
          <a:xfrm>
            <a:off x="9659547" y="157724"/>
            <a:ext cx="2495508" cy="755970"/>
          </a:xfrm>
          <a:prstGeom prst="rect">
            <a:avLst/>
          </a:prstGeom>
        </p:spPr>
      </p:pic>
      <p:pic>
        <p:nvPicPr>
          <p:cNvPr id="12" name="Afbeelding 11"/>
          <p:cNvPicPr>
            <a:picLocks noChangeAspect="1"/>
          </p:cNvPicPr>
          <p:nvPr/>
        </p:nvPicPr>
        <p:blipFill>
          <a:blip r:embed="rId5"/>
          <a:stretch>
            <a:fillRect/>
          </a:stretch>
        </p:blipFill>
        <p:spPr>
          <a:xfrm>
            <a:off x="9659547" y="3056694"/>
            <a:ext cx="2737341" cy="755970"/>
          </a:xfrm>
          <a:prstGeom prst="rect">
            <a:avLst/>
          </a:prstGeom>
        </p:spPr>
      </p:pic>
    </p:spTree>
    <p:extLst>
      <p:ext uri="{BB962C8B-B14F-4D97-AF65-F5344CB8AC3E}">
        <p14:creationId xmlns:p14="http://schemas.microsoft.com/office/powerpoint/2010/main" val="360098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773" y="1867286"/>
            <a:ext cx="11551231" cy="770465"/>
          </a:xfrm>
        </p:spPr>
        <p:txBody>
          <a:bodyPr/>
          <a:lstStyle/>
          <a:p>
            <a:r>
              <a:rPr lang="nl-NL" dirty="0" smtClean="0">
                <a:latin typeface="Bahnschrift SemiCondensed" panose="020B0502040204020203" pitchFamily="34" charset="0"/>
              </a:rPr>
              <a:t>En hoe ging het verder…..</a:t>
            </a:r>
            <a:endParaRPr lang="nl-NL" dirty="0">
              <a:latin typeface="Bahnschrift SemiCondensed" panose="020B0502040204020203" pitchFamily="34" charset="0"/>
            </a:endParaRPr>
          </a:p>
        </p:txBody>
      </p:sp>
    </p:spTree>
    <p:extLst>
      <p:ext uri="{BB962C8B-B14F-4D97-AF65-F5344CB8AC3E}">
        <p14:creationId xmlns:p14="http://schemas.microsoft.com/office/powerpoint/2010/main" val="2391651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FCFFA0E3617141AEB360AB81508546" ma:contentTypeVersion="16" ma:contentTypeDescription="Create a new document." ma:contentTypeScope="" ma:versionID="fcb32749db3d6bd09dcc153e57d1c004">
  <xsd:schema xmlns:xsd="http://www.w3.org/2001/XMLSchema" xmlns:xs="http://www.w3.org/2001/XMLSchema" xmlns:p="http://schemas.microsoft.com/office/2006/metadata/properties" xmlns:ns2="27c2f769-47a8-4b68-86b4-d78551aa356c" xmlns:ns3="2fb51d68-823b-4058-b355-b5fa638549c4" xmlns:ns4="3a65966a-6c18-4f65-af41-c48461925448" targetNamespace="http://schemas.microsoft.com/office/2006/metadata/properties" ma:root="true" ma:fieldsID="e940e97e7c2012107fcaf83a1ea8bf43" ns2:_="" ns3:_="" ns4:_="">
    <xsd:import namespace="27c2f769-47a8-4b68-86b4-d78551aa356c"/>
    <xsd:import namespace="2fb51d68-823b-4058-b355-b5fa638549c4"/>
    <xsd:import namespace="3a65966a-6c18-4f65-af41-c484619254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4: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2f769-47a8-4b68-86b4-d78551aa35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53940b5-3134-4203-af87-55f89102078d"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b51d68-823b-4058-b355-b5fa638549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65966a-6c18-4f65-af41-c48461925448"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c75c7fa3-829c-4275-b6e9-f4520ada7cba}" ma:internalName="TaxCatchAll" ma:showField="CatchAllData" ma:web="2fb51d68-823b-4058-b355-b5fa638549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B89E02-6A21-4AEA-A18D-6916A3E8E642}"/>
</file>

<file path=customXml/itemProps2.xml><?xml version="1.0" encoding="utf-8"?>
<ds:datastoreItem xmlns:ds="http://schemas.openxmlformats.org/officeDocument/2006/customXml" ds:itemID="{E95870C3-45CB-450C-9FE3-70797A2BEC4A}"/>
</file>

<file path=docProps/app.xml><?xml version="1.0" encoding="utf-8"?>
<Properties xmlns="http://schemas.openxmlformats.org/officeDocument/2006/extended-properties" xmlns:vt="http://schemas.openxmlformats.org/officeDocument/2006/docPropsVTypes">
  <Template>Meander zonder gewoon beter</Template>
  <TotalTime>268</TotalTime>
  <Words>370</Words>
  <Application>Microsoft Office PowerPoint</Application>
  <PresentationFormat>Breedbeeld</PresentationFormat>
  <Paragraphs>70</Paragraphs>
  <Slides>10</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Bahnschrift SemiCondensed</vt:lpstr>
      <vt:lpstr>Calibri</vt:lpstr>
      <vt:lpstr>Office-thema</vt:lpstr>
      <vt:lpstr>Verpleegkundig leiderschap in de visite </vt:lpstr>
      <vt:lpstr> - Actieonderzoek  - Afdeling kindergeneeskunde  - Dagelijkse artsenvisite met de patiënt</vt:lpstr>
      <vt:lpstr>Opzet onderzoek KOVKA Visite met de patiënt, leren van de praktijkvariatie; een actieonderzoek naar de werkzame elementen van Safety II </vt:lpstr>
      <vt:lpstr>PowerPoint-presentatie</vt:lpstr>
      <vt:lpstr>PowerPoint-presentatie</vt:lpstr>
      <vt:lpstr>Het gesprek begon</vt:lpstr>
      <vt:lpstr>Actiecyclus 1</vt:lpstr>
      <vt:lpstr>PowerPoint-presentatie</vt:lpstr>
      <vt:lpstr>En hoe ging het verder…..</vt:lpstr>
      <vt:lpstr>Wat maakt VPK leiderschap tijdens de visite?</vt:lpstr>
    </vt:vector>
  </TitlesOfParts>
  <Company>Meander Medisch Centrum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Verpleegkundig leiderschap in de visite</dc:title>
  <dc:creator>Ernst - Kruis, M.R. (Margot)</dc:creator>
  <cp:lastModifiedBy>Ernst - Kruis, M.R. (Margot)</cp:lastModifiedBy>
  <cp:revision>13</cp:revision>
  <dcterms:created xsi:type="dcterms:W3CDTF">2022-09-18T10:30:03Z</dcterms:created>
  <dcterms:modified xsi:type="dcterms:W3CDTF">2022-09-24T09:51:55Z</dcterms:modified>
</cp:coreProperties>
</file>