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4" r:id="rId2"/>
    <p:sldId id="289" r:id="rId3"/>
    <p:sldId id="286" r:id="rId4"/>
    <p:sldId id="298" r:id="rId5"/>
    <p:sldId id="287" r:id="rId6"/>
    <p:sldId id="299" r:id="rId7"/>
    <p:sldId id="290" r:id="rId8"/>
    <p:sldId id="266" r:id="rId9"/>
    <p:sldId id="259" r:id="rId10"/>
    <p:sldId id="274" r:id="rId11"/>
    <p:sldId id="294" r:id="rId12"/>
    <p:sldId id="283" r:id="rId13"/>
    <p:sldId id="267" r:id="rId14"/>
    <p:sldId id="295" r:id="rId15"/>
    <p:sldId id="281" r:id="rId16"/>
    <p:sldId id="282" r:id="rId17"/>
    <p:sldId id="300" r:id="rId18"/>
    <p:sldId id="293" r:id="rId19"/>
    <p:sldId id="278" r:id="rId20"/>
    <p:sldId id="284" r:id="rId21"/>
    <p:sldId id="285" r:id="rId22"/>
    <p:sldId id="296" r:id="rId23"/>
    <p:sldId id="292" r:id="rId24"/>
    <p:sldId id="297" r:id="rId25"/>
    <p:sldId id="280" r:id="rId26"/>
    <p:sldId id="302" r:id="rId27"/>
    <p:sldId id="291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ijders, Anne" initials="SA" lastIdx="21" clrIdx="0">
    <p:extLst>
      <p:ext uri="{19B8F6BF-5375-455C-9EA6-DF929625EA0E}">
        <p15:presenceInfo xmlns:p15="http://schemas.microsoft.com/office/powerpoint/2012/main" userId="Snijders, A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Objects="1">
      <p:cViewPr varScale="1">
        <p:scale>
          <a:sx n="141" d="100"/>
          <a:sy n="141" d="100"/>
        </p:scale>
        <p:origin x="780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19626-E4C4-4DCA-BF0E-AE2B8D7007A0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136D6-3D4D-4603-926E-9F1CC97B5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49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Los van elkaar voorstellen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759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Anne: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544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Anne: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313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Maureen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050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Maureen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83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Maureen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64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Maureen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377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Maureen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032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Maureen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505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Maureen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282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Maureen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55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Maureen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927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503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Samen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24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Maureen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37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Maureen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61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Maureen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79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16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Anne: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318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Anne: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33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Anne: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36D6-3D4D-4603-926E-9F1CC97B523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482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3263900"/>
            <a:ext cx="4572000" cy="85725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Openingsslide</a:t>
            </a:r>
            <a:r>
              <a:rPr lang="nl-NL" dirty="0" smtClean="0"/>
              <a:t>. Klik om de tekst aan te passen.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2B7269AD-83FD-554F-900E-3B361D58DB2F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7B5E2B-D25D-3640-A7E0-0409F1F4A47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69AD-83FD-554F-900E-3B361D58DB2F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7B5E2B-D25D-3640-A7E0-0409F1F4A47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69AD-83FD-554F-900E-3B361D58DB2F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7B5E2B-D25D-3640-A7E0-0409F1F4A47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69AD-83FD-554F-900E-3B361D58DB2F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7B5E2B-D25D-3640-A7E0-0409F1F4A47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69AD-83FD-554F-900E-3B361D58DB2F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7B5E2B-D25D-3640-A7E0-0409F1F4A47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69AD-83FD-554F-900E-3B361D58DB2F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7B5E2B-D25D-3640-A7E0-0409F1F4A47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00150"/>
            <a:ext cx="8229600" cy="1102519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Nieuw hoofdstuk. Klik om tekst aan te passen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16981"/>
            <a:ext cx="70104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hier om de subtitel aan te passen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00150"/>
            <a:ext cx="8229600" cy="1102519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Nieuw hoofdstuk. Klik om tekst aan te passen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16981"/>
            <a:ext cx="70104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hier om de subtitel aan te passen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2B7269AD-83FD-554F-900E-3B361D58DB2F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00150"/>
            <a:ext cx="8229600" cy="1102519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Nieuw hoofdstuk. Klik om tekst aan te passen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16981"/>
            <a:ext cx="70104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hier om de subtitel aan te passen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69AD-83FD-554F-900E-3B361D58DB2F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7B5E2B-D25D-3640-A7E0-0409F1F4A47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69AD-83FD-554F-900E-3B361D58DB2F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7B5E2B-D25D-3640-A7E0-0409F1F4A47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69AD-83FD-554F-900E-3B361D58DB2F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7B5E2B-D25D-3640-A7E0-0409F1F4A47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69AD-83FD-554F-900E-3B361D58DB2F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7B5E2B-D25D-3640-A7E0-0409F1F4A47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69AD-83FD-554F-900E-3B361D58DB2F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7B5E2B-D25D-3640-A7E0-0409F1F4A47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tamaran SemiBold"/>
                <a:cs typeface="Catamaran SemiBold"/>
              </a:defRPr>
            </a:lvl1pPr>
          </a:lstStyle>
          <a:p>
            <a:fld id="{2B7269AD-83FD-554F-900E-3B361D58DB2F}" type="datetimeFigureOut">
              <a:rPr lang="en-US" smtClean="0"/>
              <a:pPr/>
              <a:t>9/22/2022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Catamaran SemiBold"/>
          <a:ea typeface="+mj-ea"/>
          <a:cs typeface="Catamaran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Catamaran SemiBold"/>
          <a:ea typeface="+mn-ea"/>
          <a:cs typeface="Catamaran Semi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atamaran SemiBold"/>
          <a:ea typeface="+mn-ea"/>
          <a:cs typeface="Catamaran Semi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tamaran SemiBold"/>
          <a:ea typeface="+mn-ea"/>
          <a:cs typeface="Catamaran Semi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Catamaran SemiBold"/>
          <a:ea typeface="+mn-ea"/>
          <a:cs typeface="Catamaran Semi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Catamaran SemiBold"/>
          <a:ea typeface="+mn-ea"/>
          <a:cs typeface="Catamaran Semi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ikliniekbezoeker-PUR-geel-bord_25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531388"/>
            <a:ext cx="9296400" cy="6206276"/>
          </a:xfrm>
          <a:prstGeom prst="rect">
            <a:avLst/>
          </a:prstGeom>
        </p:spPr>
      </p:pic>
      <p:pic>
        <p:nvPicPr>
          <p:cNvPr id="9" name="Picture 8" descr="2018_01_WFG_0097_PP-slides_Gro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3088217"/>
            <a:ext cx="9296400" cy="1032933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197535" y="3088217"/>
            <a:ext cx="4824536" cy="432048"/>
          </a:xfrm>
        </p:spPr>
        <p:txBody>
          <a:bodyPr>
            <a:noAutofit/>
          </a:bodyPr>
          <a:lstStyle/>
          <a:p>
            <a:r>
              <a:rPr lang="nl-NL" b="1" dirty="0"/>
              <a:t>Patiëntervaringen als basis voor procesverbetering: een multidisciplinaire aanpak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483518"/>
            <a:ext cx="7355160" cy="857250"/>
          </a:xfrm>
        </p:spPr>
        <p:txBody>
          <a:bodyPr>
            <a:normAutofit/>
          </a:bodyPr>
          <a:lstStyle/>
          <a:p>
            <a:r>
              <a:rPr lang="nl-NL" sz="4000" dirty="0" smtClean="0">
                <a:solidFill>
                  <a:srgbClr val="002060"/>
                </a:solidFill>
              </a:rPr>
              <a:t> Doel</a:t>
            </a:r>
            <a:endParaRPr lang="nl-NL" sz="4000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394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3600" dirty="0" smtClean="0">
                <a:solidFill>
                  <a:srgbClr val="002060"/>
                </a:solidFill>
              </a:rPr>
              <a:t>Optimaliseren </a:t>
            </a:r>
            <a:r>
              <a:rPr lang="nl-NL" sz="3600" dirty="0">
                <a:solidFill>
                  <a:srgbClr val="002060"/>
                </a:solidFill>
              </a:rPr>
              <a:t>van de patiëntreis door de </a:t>
            </a:r>
            <a:r>
              <a:rPr lang="nl-NL" sz="3600" dirty="0" smtClean="0">
                <a:solidFill>
                  <a:srgbClr val="002060"/>
                </a:solidFill>
              </a:rPr>
              <a:t>zorgaanbieder(s) </a:t>
            </a:r>
            <a:r>
              <a:rPr lang="nl-NL" sz="3600" dirty="0">
                <a:solidFill>
                  <a:srgbClr val="002060"/>
                </a:solidFill>
              </a:rPr>
              <a:t>om de patiëntervaring te </a:t>
            </a:r>
            <a:r>
              <a:rPr lang="nl-NL" sz="3600" dirty="0" smtClean="0">
                <a:solidFill>
                  <a:srgbClr val="002060"/>
                </a:solidFill>
              </a:rPr>
              <a:t>verbeteren</a:t>
            </a:r>
          </a:p>
          <a:p>
            <a:pPr marL="0" indent="0">
              <a:buNone/>
            </a:pPr>
            <a:endParaRPr lang="nl-NL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Onderzoek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8317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NL" sz="4000" dirty="0">
                <a:solidFill>
                  <a:srgbClr val="002060"/>
                </a:solidFill>
              </a:rPr>
              <a:t>In kaart brengen van: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nl-NL" sz="9600" dirty="0" smtClean="0">
                <a:solidFill>
                  <a:srgbClr val="002060"/>
                </a:solidFill>
              </a:rPr>
              <a:t>Contactmomenten tussen patiënt en zorgverlener</a:t>
            </a:r>
          </a:p>
          <a:p>
            <a:pPr lvl="1"/>
            <a:r>
              <a:rPr lang="nl-NL" sz="8800" dirty="0" smtClean="0">
                <a:solidFill>
                  <a:srgbClr val="002060"/>
                </a:solidFill>
              </a:rPr>
              <a:t>Fysiek, digitaal, schriftelijk en telefonisch.</a:t>
            </a:r>
            <a:endParaRPr lang="nl-NL" sz="8800" dirty="0">
              <a:solidFill>
                <a:srgbClr val="002060"/>
              </a:solidFill>
            </a:endParaRPr>
          </a:p>
          <a:p>
            <a:endParaRPr lang="nl-NL" sz="8800" dirty="0" smtClean="0">
              <a:solidFill>
                <a:srgbClr val="002060"/>
              </a:solidFill>
            </a:endParaRPr>
          </a:p>
          <a:p>
            <a:r>
              <a:rPr lang="nl-NL" sz="9600" dirty="0" smtClean="0">
                <a:solidFill>
                  <a:srgbClr val="002060"/>
                </a:solidFill>
              </a:rPr>
              <a:t>Algemene </a:t>
            </a:r>
            <a:r>
              <a:rPr lang="nl-NL" sz="9600" dirty="0">
                <a:solidFill>
                  <a:srgbClr val="002060"/>
                </a:solidFill>
              </a:rPr>
              <a:t>behoeften en emoties tijdens de </a:t>
            </a:r>
            <a:r>
              <a:rPr lang="nl-NL" sz="9600" dirty="0" smtClean="0">
                <a:solidFill>
                  <a:srgbClr val="002060"/>
                </a:solidFill>
              </a:rPr>
              <a:t>contactmomenten. </a:t>
            </a:r>
          </a:p>
          <a:p>
            <a:pPr lvl="1"/>
            <a:r>
              <a:rPr lang="nl-NL" sz="8800" dirty="0" smtClean="0">
                <a:solidFill>
                  <a:srgbClr val="002060"/>
                </a:solidFill>
              </a:rPr>
              <a:t>retrospectief, door interviews en PPP-data. </a:t>
            </a:r>
            <a:endParaRPr lang="nl-NL" sz="8800" dirty="0">
              <a:solidFill>
                <a:srgbClr val="002060"/>
              </a:solidFill>
            </a:endParaRPr>
          </a:p>
          <a:p>
            <a:endParaRPr lang="nl-NL" sz="8800" dirty="0" smtClean="0">
              <a:solidFill>
                <a:srgbClr val="002060"/>
              </a:solidFill>
            </a:endParaRPr>
          </a:p>
          <a:p>
            <a:r>
              <a:rPr lang="nl-NL" sz="9600" dirty="0" smtClean="0">
                <a:solidFill>
                  <a:srgbClr val="002060"/>
                </a:solidFill>
              </a:rPr>
              <a:t>Huidige ervaringen en betrokkenheid </a:t>
            </a:r>
            <a:r>
              <a:rPr lang="nl-NL" sz="9600" dirty="0">
                <a:solidFill>
                  <a:srgbClr val="002060"/>
                </a:solidFill>
              </a:rPr>
              <a:t>van de patiënt tijdens zijn of haar </a:t>
            </a:r>
            <a:r>
              <a:rPr lang="nl-NL" sz="9600" dirty="0" smtClean="0">
                <a:solidFill>
                  <a:srgbClr val="002060"/>
                </a:solidFill>
              </a:rPr>
              <a:t>zorgreis. </a:t>
            </a:r>
          </a:p>
          <a:p>
            <a:pPr lvl="1"/>
            <a:r>
              <a:rPr lang="nl-NL" sz="8800" dirty="0" smtClean="0">
                <a:solidFill>
                  <a:srgbClr val="002060"/>
                </a:solidFill>
              </a:rPr>
              <a:t>Real-time, door tracer.</a:t>
            </a:r>
            <a:endParaRPr lang="nl-NL" sz="8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Hoe brengen we dit in kaart?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nl-NL" sz="2400" dirty="0" smtClean="0">
                <a:solidFill>
                  <a:srgbClr val="002060"/>
                </a:solidFill>
              </a:rPr>
              <a:t>Interviews of spiegelgesprek met patiënten (met breder doel dan alleen patiëntreis)</a:t>
            </a:r>
          </a:p>
          <a:p>
            <a:pPr marL="914400" indent="-914400">
              <a:buAutoNum type="arabicPeriod" startAt="2"/>
            </a:pPr>
            <a:r>
              <a:rPr lang="nl-NL" sz="2400" dirty="0" smtClean="0">
                <a:solidFill>
                  <a:srgbClr val="002060"/>
                </a:solidFill>
              </a:rPr>
              <a:t>PPP-data analyseren van betrokken afdelingen</a:t>
            </a:r>
          </a:p>
          <a:p>
            <a:pPr marL="914400" indent="-914400">
              <a:buFont typeface="Arial"/>
              <a:buAutoNum type="arabicPeriod" startAt="2"/>
            </a:pPr>
            <a:r>
              <a:rPr lang="nl-NL" sz="2400" dirty="0">
                <a:solidFill>
                  <a:srgbClr val="002060"/>
                </a:solidFill>
              </a:rPr>
              <a:t>Tracer: fysiek volgen van patiënt van begin tot eind (focus </a:t>
            </a:r>
            <a:r>
              <a:rPr lang="nl-NL" sz="2400" b="1" dirty="0">
                <a:solidFill>
                  <a:srgbClr val="00B050"/>
                </a:solidFill>
              </a:rPr>
              <a:t>B</a:t>
            </a:r>
            <a:r>
              <a:rPr lang="nl-NL" sz="2400" dirty="0">
                <a:solidFill>
                  <a:srgbClr val="002060"/>
                </a:solidFill>
              </a:rPr>
              <a:t>eleving, </a:t>
            </a:r>
            <a:r>
              <a:rPr lang="nl-NL" sz="2400" b="1" dirty="0">
                <a:solidFill>
                  <a:srgbClr val="00B050"/>
                </a:solidFill>
              </a:rPr>
              <a:t>B</a:t>
            </a:r>
            <a:r>
              <a:rPr lang="nl-NL" sz="2400" dirty="0">
                <a:solidFill>
                  <a:srgbClr val="002060"/>
                </a:solidFill>
              </a:rPr>
              <a:t>ehoefte, </a:t>
            </a:r>
            <a:r>
              <a:rPr lang="nl-NL" sz="2400" b="1" dirty="0">
                <a:solidFill>
                  <a:srgbClr val="00B050"/>
                </a:solidFill>
              </a:rPr>
              <a:t>B</a:t>
            </a:r>
            <a:r>
              <a:rPr lang="nl-NL" sz="2400" dirty="0">
                <a:solidFill>
                  <a:srgbClr val="002060"/>
                </a:solidFill>
              </a:rPr>
              <a:t>etrekken</a:t>
            </a:r>
            <a:r>
              <a:rPr lang="nl-NL" sz="24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nl-NL" sz="2400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nl-NL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639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Patiëntreis (tracer)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9300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707904" y="48351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2060"/>
                </a:solidFill>
                <a:latin typeface="Catamaran SemiBold"/>
              </a:rPr>
              <a:t>    </a:t>
            </a:r>
            <a:r>
              <a:rPr lang="nl-NL" sz="3200" dirty="0" smtClean="0">
                <a:solidFill>
                  <a:srgbClr val="002060"/>
                </a:solidFill>
                <a:latin typeface="Catamaran SemiBold"/>
              </a:rPr>
              <a:t>Visualisatie bevindingen</a:t>
            </a:r>
            <a:endParaRPr lang="nl-NL" sz="3200" dirty="0">
              <a:solidFill>
                <a:srgbClr val="002060"/>
              </a:solidFill>
              <a:latin typeface="Catamaran SemiBold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80" y="51470"/>
            <a:ext cx="3212888" cy="454578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500" y="1419622"/>
            <a:ext cx="5173399" cy="286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251520" y="176559"/>
            <a:ext cx="4824535" cy="1103312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  </a:t>
            </a:r>
            <a:r>
              <a:rPr lang="nl-NL" sz="3200" dirty="0" smtClean="0">
                <a:solidFill>
                  <a:srgbClr val="002060"/>
                </a:solidFill>
              </a:rPr>
              <a:t>De patiëntbeleving</a:t>
            </a:r>
            <a:endParaRPr lang="nl-NL" sz="3200" i="1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467544" y="1492250"/>
            <a:ext cx="5616624" cy="2951163"/>
          </a:xfrm>
        </p:spPr>
        <p:txBody>
          <a:bodyPr>
            <a:normAutofit fontScale="55000" lnSpcReduction="20000"/>
          </a:bodyPr>
          <a:lstStyle/>
          <a:p>
            <a:pPr marL="641350" lvl="1" indent="-571500" algn="l">
              <a:buFont typeface="Arial" panose="020B0604020202020204" pitchFamily="34" charset="0"/>
              <a:buChar char="•"/>
            </a:pPr>
            <a:r>
              <a:rPr lang="nl-NL" sz="3800" dirty="0" smtClean="0">
                <a:solidFill>
                  <a:srgbClr val="002060"/>
                </a:solidFill>
              </a:rPr>
              <a:t>Patiëntreis start en eindigt niet bij jou </a:t>
            </a:r>
          </a:p>
          <a:p>
            <a:pPr marL="641350" lvl="1" indent="-571500">
              <a:buFont typeface="Arial" panose="020B0604020202020204" pitchFamily="34" charset="0"/>
              <a:buChar char="•"/>
            </a:pPr>
            <a:r>
              <a:rPr lang="nl-NL" sz="3800" dirty="0" smtClean="0">
                <a:solidFill>
                  <a:srgbClr val="002060"/>
                </a:solidFill>
              </a:rPr>
              <a:t>Let op taal en woorden: de patiënt begrijpt het soms niet of begrijpt het verkeerd</a:t>
            </a:r>
          </a:p>
          <a:p>
            <a:pPr marL="641350" lvl="1" indent="-571500" algn="l">
              <a:buFont typeface="Arial" panose="020B0604020202020204" pitchFamily="34" charset="0"/>
              <a:buChar char="•"/>
            </a:pPr>
            <a:r>
              <a:rPr lang="nl-NL" sz="3800" dirty="0" smtClean="0">
                <a:solidFill>
                  <a:srgbClr val="002060"/>
                </a:solidFill>
              </a:rPr>
              <a:t>Verwachtingsmanagement</a:t>
            </a:r>
          </a:p>
          <a:p>
            <a:pPr marL="641350" lvl="1" indent="-571500" algn="l">
              <a:buFont typeface="Arial" panose="020B0604020202020204" pitchFamily="34" charset="0"/>
              <a:buChar char="•"/>
            </a:pPr>
            <a:r>
              <a:rPr lang="nl-NL" sz="3800" dirty="0" smtClean="0">
                <a:solidFill>
                  <a:srgbClr val="002060"/>
                </a:solidFill>
              </a:rPr>
              <a:t>Aandacht voor privacy</a:t>
            </a:r>
          </a:p>
          <a:p>
            <a:pPr marL="641350" lvl="1" indent="-571500" algn="l">
              <a:buFont typeface="Arial" panose="020B0604020202020204" pitchFamily="34" charset="0"/>
              <a:buChar char="•"/>
            </a:pPr>
            <a:r>
              <a:rPr lang="nl-NL" sz="3800" dirty="0" smtClean="0">
                <a:solidFill>
                  <a:srgbClr val="002060"/>
                </a:solidFill>
              </a:rPr>
              <a:t>Processen nog veel instellingsgericht i.p.v. patiëntgericht</a:t>
            </a:r>
          </a:p>
          <a:p>
            <a:pPr marL="812800" lvl="1" indent="-457200" algn="l"/>
            <a:endParaRPr lang="nl-NL" sz="2600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rgbClr val="595959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76559"/>
            <a:ext cx="4347779" cy="110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Terugkoppeling: workshops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6214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180975"/>
            <a:ext cx="8229600" cy="1101725"/>
          </a:xfrm>
        </p:spPr>
        <p:txBody>
          <a:bodyPr>
            <a:normAutofit/>
          </a:bodyPr>
          <a:lstStyle/>
          <a:p>
            <a:r>
              <a:rPr lang="nl-NL" sz="4000" dirty="0" smtClean="0">
                <a:solidFill>
                  <a:srgbClr val="002060"/>
                </a:solidFill>
              </a:rPr>
              <a:t>Deelnemers </a:t>
            </a:r>
            <a:r>
              <a:rPr lang="nl-NL" sz="4000" b="1" dirty="0">
                <a:solidFill>
                  <a:srgbClr val="00B050"/>
                </a:solidFill>
              </a:rPr>
              <a:t>W</a:t>
            </a:r>
            <a:r>
              <a:rPr lang="nl-NL" sz="4000" b="1" dirty="0" smtClean="0">
                <a:solidFill>
                  <a:srgbClr val="00B050"/>
                </a:solidFill>
              </a:rPr>
              <a:t>orkshop 1 en 2</a:t>
            </a:r>
            <a:endParaRPr lang="nl-NL" sz="40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341784" y="1420382"/>
            <a:ext cx="4032448" cy="3023576"/>
          </a:xfrm>
        </p:spPr>
        <p:txBody>
          <a:bodyPr>
            <a:normAutofit fontScale="25000" lnSpcReduction="20000"/>
          </a:bodyPr>
          <a:lstStyle/>
          <a:p>
            <a:r>
              <a:rPr lang="nl-NL" sz="8000" dirty="0" smtClean="0">
                <a:solidFill>
                  <a:srgbClr val="002060"/>
                </a:solidFill>
              </a:rPr>
              <a:t>Verpleegkundige Dagcentrum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8000" dirty="0" smtClean="0">
                <a:solidFill>
                  <a:srgbClr val="002060"/>
                </a:solidFill>
              </a:rPr>
              <a:t>Holdingmedewerker</a:t>
            </a:r>
          </a:p>
          <a:p>
            <a:r>
              <a:rPr lang="nl-NL" sz="8000" dirty="0" err="1" smtClean="0">
                <a:solidFill>
                  <a:srgbClr val="002060"/>
                </a:solidFill>
              </a:rPr>
              <a:t>Operatie-assistent</a:t>
            </a:r>
            <a:endParaRPr lang="nl-NL" sz="8000" dirty="0" smtClean="0">
              <a:solidFill>
                <a:srgbClr val="002060"/>
              </a:solidFill>
            </a:endParaRPr>
          </a:p>
          <a:p>
            <a:r>
              <a:rPr lang="nl-NL" sz="8000" dirty="0" smtClean="0">
                <a:solidFill>
                  <a:srgbClr val="002060"/>
                </a:solidFill>
              </a:rPr>
              <a:t>Anesthesiemedewerker</a:t>
            </a:r>
          </a:p>
          <a:p>
            <a:r>
              <a:rPr lang="nl-NL" sz="8000" dirty="0" smtClean="0">
                <a:solidFill>
                  <a:srgbClr val="002060"/>
                </a:solidFill>
              </a:rPr>
              <a:t>Recoveryverpleegkundige</a:t>
            </a:r>
          </a:p>
          <a:p>
            <a:r>
              <a:rPr lang="nl-NL" sz="8000" dirty="0" smtClean="0">
                <a:solidFill>
                  <a:srgbClr val="002060"/>
                </a:solidFill>
              </a:rPr>
              <a:t>Fysiotherapeut</a:t>
            </a:r>
          </a:p>
          <a:p>
            <a:r>
              <a:rPr lang="nl-NL" sz="8000" dirty="0" smtClean="0">
                <a:solidFill>
                  <a:srgbClr val="002060"/>
                </a:solidFill>
              </a:rPr>
              <a:t>Radiodiagnostisch laborant</a:t>
            </a:r>
          </a:p>
          <a:p>
            <a:r>
              <a:rPr lang="nl-NL" sz="8000" dirty="0" smtClean="0">
                <a:solidFill>
                  <a:srgbClr val="002060"/>
                </a:solidFill>
              </a:rPr>
              <a:t>2 leden Cliëntenraad</a:t>
            </a:r>
          </a:p>
          <a:p>
            <a:endParaRPr lang="nl-NL" sz="8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8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Multidisciplinair gesprek</a:t>
            </a:r>
            <a:endParaRPr lang="nl-NL" sz="8000" dirty="0" smtClean="0">
              <a:solidFill>
                <a:srgbClr val="002060"/>
              </a:solidFill>
            </a:endParaRPr>
          </a:p>
          <a:p>
            <a:endParaRPr lang="nl-NL" sz="2400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283778"/>
            <a:ext cx="4075358" cy="299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323528" y="771550"/>
            <a:ext cx="4032448" cy="29523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sz="4100" b="1" dirty="0" smtClean="0">
                <a:solidFill>
                  <a:srgbClr val="00B050"/>
                </a:solidFill>
              </a:rPr>
              <a:t>   </a:t>
            </a:r>
            <a:r>
              <a:rPr lang="nl-NL" sz="7300" b="1" dirty="0" smtClean="0">
                <a:solidFill>
                  <a:srgbClr val="00B050"/>
                </a:solidFill>
              </a:rPr>
              <a:t>Workshop 1</a:t>
            </a:r>
          </a:p>
          <a:p>
            <a:pPr marL="0" indent="0">
              <a:buNone/>
            </a:pPr>
            <a:endParaRPr lang="nl-NL" sz="4100" b="1" dirty="0" smtClean="0">
              <a:solidFill>
                <a:srgbClr val="00B050"/>
              </a:solidFill>
            </a:endParaRPr>
          </a:p>
          <a:p>
            <a:r>
              <a:rPr lang="nl-NL" sz="3800" dirty="0" smtClean="0">
                <a:solidFill>
                  <a:srgbClr val="002060"/>
                </a:solidFill>
              </a:rPr>
              <a:t>Bevindingen delen en bespreken: reflectie </a:t>
            </a:r>
          </a:p>
          <a:p>
            <a:r>
              <a:rPr lang="nl-NL" sz="3800" dirty="0" smtClean="0">
                <a:solidFill>
                  <a:srgbClr val="002060"/>
                </a:solidFill>
              </a:rPr>
              <a:t>Nevenbevindingen ophalen</a:t>
            </a:r>
            <a:endParaRPr lang="nl-NL" sz="3800" dirty="0">
              <a:solidFill>
                <a:srgbClr val="002060"/>
              </a:solidFill>
            </a:endParaRPr>
          </a:p>
          <a:p>
            <a:endParaRPr lang="nl-NL" sz="3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3800" dirty="0" smtClean="0">
                <a:solidFill>
                  <a:srgbClr val="002060"/>
                </a:solidFill>
              </a:rPr>
              <a:t>Ervaring deelnemers: 	</a:t>
            </a:r>
          </a:p>
          <a:p>
            <a:r>
              <a:rPr lang="nl-NL" sz="3800" dirty="0" smtClean="0">
                <a:solidFill>
                  <a:srgbClr val="002060"/>
                </a:solidFill>
              </a:rPr>
              <a:t>Heel waardevol!</a:t>
            </a:r>
          </a:p>
          <a:p>
            <a:r>
              <a:rPr lang="nl-NL" sz="3800" dirty="0" smtClean="0">
                <a:solidFill>
                  <a:srgbClr val="002060"/>
                </a:solidFill>
              </a:rPr>
              <a:t>Begrip voor elkaar</a:t>
            </a:r>
          </a:p>
          <a:p>
            <a:pPr marL="0" indent="0">
              <a:buNone/>
            </a:pPr>
            <a:endParaRPr lang="nl-NL" sz="24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r="10929"/>
          <a:stretch/>
        </p:blipFill>
        <p:spPr>
          <a:xfrm rot="5400000">
            <a:off x="4594681" y="388829"/>
            <a:ext cx="4358297" cy="38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252660"/>
            <a:ext cx="3672408" cy="1102519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Even voorstellen: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1995686"/>
            <a:ext cx="4032448" cy="2304256"/>
          </a:xfrm>
        </p:spPr>
        <p:txBody>
          <a:bodyPr>
            <a:normAutofit/>
          </a:bodyPr>
          <a:lstStyle/>
          <a:p>
            <a:r>
              <a:rPr lang="nl-NL" sz="2000" dirty="0" smtClean="0">
                <a:solidFill>
                  <a:srgbClr val="002060"/>
                </a:solidFill>
              </a:rPr>
              <a:t>Maureen Dekker 	</a:t>
            </a:r>
            <a:endParaRPr lang="nl-NL" sz="2000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Adviseur patiëntparticipatie</a:t>
            </a:r>
          </a:p>
          <a:p>
            <a:endParaRPr lang="nl-NL" sz="2000" dirty="0">
              <a:solidFill>
                <a:srgbClr val="002060"/>
              </a:solidFill>
            </a:endParaRPr>
          </a:p>
          <a:p>
            <a:r>
              <a:rPr lang="nl-NL" sz="2000" dirty="0">
                <a:solidFill>
                  <a:srgbClr val="002060"/>
                </a:solidFill>
              </a:rPr>
              <a:t>Anne Snijders</a:t>
            </a:r>
          </a:p>
          <a:p>
            <a:r>
              <a:rPr lang="nl-NL" sz="2000" dirty="0" smtClean="0">
                <a:solidFill>
                  <a:srgbClr val="002060"/>
                </a:solidFill>
              </a:rPr>
              <a:t>Coördinator </a:t>
            </a:r>
            <a:r>
              <a:rPr lang="nl-NL" sz="2000" dirty="0" smtClean="0">
                <a:solidFill>
                  <a:srgbClr val="002060"/>
                </a:solidFill>
              </a:rPr>
              <a:t>interne audits	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75861"/>
            <a:ext cx="4896544" cy="26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idx="4294967295"/>
          </p:nvPr>
        </p:nvSpPr>
        <p:spPr>
          <a:xfrm>
            <a:off x="356671" y="555625"/>
            <a:ext cx="3279225" cy="519113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rgbClr val="00B050"/>
                </a:solidFill>
              </a:rPr>
              <a:t>Workshop 2</a:t>
            </a:r>
            <a:endParaRPr lang="nl-NL" sz="4000" dirty="0">
              <a:solidFill>
                <a:srgbClr val="00206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9087" y="668304"/>
            <a:ext cx="3216275" cy="2414587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1561" y="669524"/>
            <a:ext cx="3216241" cy="24121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1" y="1563638"/>
            <a:ext cx="3520234" cy="26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1470"/>
            <a:ext cx="6374661" cy="45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 smtClean="0"/>
              <a:t>Verbeteringen en acties na </a:t>
            </a:r>
            <a:r>
              <a:rPr lang="nl-NL" sz="4000" dirty="0" smtClean="0"/>
              <a:t>patiëntreis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9659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Verbeteringen en acties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Betere </a:t>
            </a:r>
            <a:r>
              <a:rPr lang="nl-NL" dirty="0" smtClean="0">
                <a:solidFill>
                  <a:srgbClr val="002060"/>
                </a:solidFill>
              </a:rPr>
              <a:t>/ eerdere informatievoorziening aan patiënt over eigen rol bij medicatie, door Dagcentrum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Plafondplaten op Holding</a:t>
            </a:r>
          </a:p>
          <a:p>
            <a:r>
              <a:rPr lang="nl-NL" dirty="0" err="1" smtClean="0">
                <a:solidFill>
                  <a:srgbClr val="002060"/>
                </a:solidFill>
              </a:rPr>
              <a:t>Waardestroomanalyse</a:t>
            </a:r>
            <a:r>
              <a:rPr lang="nl-NL" dirty="0" smtClean="0">
                <a:solidFill>
                  <a:srgbClr val="002060"/>
                </a:solidFill>
              </a:rPr>
              <a:t> wisseltijden (i.v.m. lange wachttijd Holding)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Projectgroep patiëntinformatie gestart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Project Nieuwbouw OK neemt thema privacy </a:t>
            </a:r>
            <a:r>
              <a:rPr lang="nl-NL" dirty="0" smtClean="0">
                <a:solidFill>
                  <a:srgbClr val="002060"/>
                </a:solidFill>
              </a:rPr>
              <a:t>mee</a:t>
            </a:r>
          </a:p>
          <a:p>
            <a:r>
              <a:rPr lang="nl-NL" dirty="0">
                <a:solidFill>
                  <a:srgbClr val="002060"/>
                </a:solidFill>
              </a:rPr>
              <a:t>Werkgroep Patiëntparticipatie OK-breed </a:t>
            </a:r>
            <a:r>
              <a:rPr lang="nl-NL" dirty="0" smtClean="0">
                <a:solidFill>
                  <a:srgbClr val="002060"/>
                </a:solidFill>
              </a:rPr>
              <a:t>opgestart</a:t>
            </a:r>
            <a:endParaRPr lang="nl-NL" dirty="0" smtClean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Aanscherping inhoud digitale </a:t>
            </a:r>
            <a:r>
              <a:rPr lang="nl-NL" dirty="0" err="1" smtClean="0">
                <a:solidFill>
                  <a:srgbClr val="002060"/>
                </a:solidFill>
              </a:rPr>
              <a:t>patient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journey</a:t>
            </a:r>
            <a:r>
              <a:rPr lang="nl-NL" dirty="0" smtClean="0">
                <a:solidFill>
                  <a:srgbClr val="002060"/>
                </a:solidFill>
              </a:rPr>
              <a:t> app TKP/THP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 smtClean="0"/>
              <a:t>Wat hebben we geleerd van deze pilot?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517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Wat hebben we geleerd?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200" dirty="0" smtClean="0">
                <a:solidFill>
                  <a:srgbClr val="002060"/>
                </a:solidFill>
              </a:rPr>
              <a:t>Het in kaart brengen van de patiëntreis is waardevol.</a:t>
            </a:r>
          </a:p>
          <a:p>
            <a:r>
              <a:rPr lang="nl-NL" sz="2200" dirty="0" smtClean="0">
                <a:solidFill>
                  <a:srgbClr val="002060"/>
                </a:solidFill>
              </a:rPr>
              <a:t>Kijken </a:t>
            </a:r>
            <a:r>
              <a:rPr lang="nl-NL" sz="2200" dirty="0">
                <a:solidFill>
                  <a:srgbClr val="002060"/>
                </a:solidFill>
              </a:rPr>
              <a:t>naar een geheel proces </a:t>
            </a:r>
            <a:r>
              <a:rPr lang="nl-NL" sz="2200" dirty="0" smtClean="0">
                <a:solidFill>
                  <a:srgbClr val="002060"/>
                </a:solidFill>
              </a:rPr>
              <a:t>vanuit patiëntoogpunt </a:t>
            </a:r>
            <a:r>
              <a:rPr lang="nl-NL" sz="2200" dirty="0">
                <a:solidFill>
                  <a:srgbClr val="002060"/>
                </a:solidFill>
              </a:rPr>
              <a:t>biedt meer inzicht dan analyse enkel op afdelingsniveau: rode </a:t>
            </a:r>
            <a:r>
              <a:rPr lang="nl-NL" sz="2200" dirty="0" smtClean="0">
                <a:solidFill>
                  <a:srgbClr val="002060"/>
                </a:solidFill>
              </a:rPr>
              <a:t>draden.</a:t>
            </a:r>
          </a:p>
          <a:p>
            <a:r>
              <a:rPr lang="nl-NL" sz="2200" dirty="0" smtClean="0">
                <a:solidFill>
                  <a:srgbClr val="002060"/>
                </a:solidFill>
              </a:rPr>
              <a:t>Inzicht </a:t>
            </a:r>
            <a:r>
              <a:rPr lang="nl-NL" sz="2200" dirty="0">
                <a:solidFill>
                  <a:srgbClr val="002060"/>
                </a:solidFill>
              </a:rPr>
              <a:t>in oorzaak en gevolg en op welke momenten bepaalde behoeften de kop </a:t>
            </a:r>
            <a:r>
              <a:rPr lang="nl-NL" sz="2200" dirty="0" smtClean="0">
                <a:solidFill>
                  <a:srgbClr val="002060"/>
                </a:solidFill>
              </a:rPr>
              <a:t>opsteken.</a:t>
            </a:r>
          </a:p>
          <a:p>
            <a:r>
              <a:rPr lang="nl-NL" sz="2200" dirty="0" smtClean="0">
                <a:solidFill>
                  <a:srgbClr val="002060"/>
                </a:solidFill>
              </a:rPr>
              <a:t>Identificeren </a:t>
            </a:r>
            <a:r>
              <a:rPr lang="nl-NL" sz="2200" dirty="0">
                <a:solidFill>
                  <a:srgbClr val="002060"/>
                </a:solidFill>
              </a:rPr>
              <a:t>welke zaken de patiënt een algehele positieve ervaring </a:t>
            </a:r>
            <a:r>
              <a:rPr lang="nl-NL" sz="2200" dirty="0" smtClean="0">
                <a:solidFill>
                  <a:srgbClr val="002060"/>
                </a:solidFill>
              </a:rPr>
              <a:t>geven</a:t>
            </a:r>
            <a:r>
              <a:rPr lang="nl-NL" sz="2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nl-NL" sz="2000" dirty="0">
                <a:solidFill>
                  <a:srgbClr val="002060"/>
                </a:solidFill>
              </a:rPr>
              <a:t>Het in kaart brengen van de patiëntreis is een intensief en omvangrijk traject.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2060"/>
                </a:solidFill>
              </a:rPr>
              <a:t>	</a:t>
            </a:r>
            <a:r>
              <a:rPr lang="nl-NL" sz="2000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nl-NL" sz="2000" dirty="0">
                <a:solidFill>
                  <a:srgbClr val="002060"/>
                </a:solidFill>
              </a:rPr>
              <a:t>	Advies: 2x per jaar</a:t>
            </a:r>
            <a:endParaRPr lang="nl-NL" sz="2000" dirty="0"/>
          </a:p>
          <a:p>
            <a:r>
              <a:rPr lang="nl-NL" sz="2000" dirty="0">
                <a:solidFill>
                  <a:srgbClr val="002060"/>
                </a:solidFill>
              </a:rPr>
              <a:t>Nieuwe </a:t>
            </a:r>
            <a:r>
              <a:rPr lang="nl-NL" sz="2000" dirty="0" smtClean="0">
                <a:solidFill>
                  <a:srgbClr val="002060"/>
                </a:solidFill>
              </a:rPr>
              <a:t>aanvragen: reumatologie en vaatchirurgie</a:t>
            </a:r>
            <a:endParaRPr lang="nl-NL" sz="1800" dirty="0">
              <a:solidFill>
                <a:srgbClr val="002060"/>
              </a:solidFill>
            </a:endParaRPr>
          </a:p>
          <a:p>
            <a:endParaRPr lang="nl-NL" sz="2200" dirty="0" smtClean="0">
              <a:solidFill>
                <a:srgbClr val="002060"/>
              </a:solidFill>
            </a:endParaRPr>
          </a:p>
          <a:p>
            <a:pPr marL="355600" lvl="1" indent="0">
              <a:buNone/>
            </a:pPr>
            <a:endParaRPr lang="nl-NL" sz="3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>
                <a:solidFill>
                  <a:srgbClr val="002060"/>
                </a:solidFill>
              </a:rPr>
              <a:t/>
            </a:r>
            <a:br>
              <a:rPr lang="nl-NL" sz="4000" dirty="0" smtClean="0">
                <a:solidFill>
                  <a:srgbClr val="002060"/>
                </a:solidFill>
              </a:rPr>
            </a:br>
            <a:r>
              <a:rPr lang="nl-NL" dirty="0" err="1" smtClean="0">
                <a:solidFill>
                  <a:srgbClr val="002060"/>
                </a:solidFill>
              </a:rPr>
              <a:t>Mentimeter</a:t>
            </a:r>
            <a:r>
              <a:rPr lang="nl-NL" dirty="0">
                <a:solidFill>
                  <a:srgbClr val="002060"/>
                </a:solidFill>
              </a:rPr>
              <a:t/>
            </a:r>
            <a:br>
              <a:rPr lang="nl-NL" dirty="0">
                <a:solidFill>
                  <a:srgbClr val="002060"/>
                </a:solidFill>
              </a:rPr>
            </a:b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/>
          <a:lstStyle/>
          <a:p>
            <a:pPr marL="0" indent="0">
              <a:buNone/>
            </a:pPr>
            <a:endParaRPr lang="nl-N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Wat </a:t>
            </a:r>
            <a:r>
              <a:rPr lang="nl-NL" i="1" dirty="0">
                <a:solidFill>
                  <a:srgbClr val="002060"/>
                </a:solidFill>
              </a:rPr>
              <a:t>heeft deze workshop jou gebracht?</a:t>
            </a:r>
            <a:endParaRPr lang="nl-NL" i="1" dirty="0" smtClean="0"/>
          </a:p>
          <a:p>
            <a:pPr marL="0" indent="0">
              <a:buNone/>
            </a:pPr>
            <a:endParaRPr lang="nl-NL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Wat </a:t>
            </a:r>
            <a:r>
              <a:rPr lang="nl-NL" i="1" dirty="0">
                <a:solidFill>
                  <a:srgbClr val="002060"/>
                </a:solidFill>
              </a:rPr>
              <a:t>zou jij morgen willen oppakken?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028891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Vragen?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895600" y="123110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107504" y="1707653"/>
            <a:ext cx="3960440" cy="2886969"/>
          </a:xfrm>
        </p:spPr>
        <p:txBody>
          <a:bodyPr>
            <a:noAutofit/>
          </a:bodyPr>
          <a:lstStyle/>
          <a:p>
            <a:r>
              <a:rPr lang="nl-NL" sz="2400" dirty="0" smtClean="0">
                <a:solidFill>
                  <a:srgbClr val="002060"/>
                </a:solidFill>
              </a:rPr>
              <a:t>3000 </a:t>
            </a:r>
            <a:r>
              <a:rPr lang="nl-NL" sz="2400" dirty="0">
                <a:solidFill>
                  <a:srgbClr val="002060"/>
                </a:solidFill>
              </a:rPr>
              <a:t>medewerkers </a:t>
            </a:r>
            <a:endParaRPr lang="nl-NL" sz="2400" dirty="0" smtClean="0">
              <a:solidFill>
                <a:srgbClr val="002060"/>
              </a:solidFill>
            </a:endParaRPr>
          </a:p>
          <a:p>
            <a:r>
              <a:rPr lang="nl-NL" sz="2400" dirty="0" smtClean="0">
                <a:solidFill>
                  <a:srgbClr val="002060"/>
                </a:solidFill>
              </a:rPr>
              <a:t>4 locaties 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27 </a:t>
            </a:r>
            <a:r>
              <a:rPr lang="nl-NL" sz="2400" dirty="0">
                <a:solidFill>
                  <a:srgbClr val="002060"/>
                </a:solidFill>
              </a:rPr>
              <a:t>medische </a:t>
            </a:r>
            <a:r>
              <a:rPr lang="nl-NL" sz="2400" dirty="0" smtClean="0">
                <a:solidFill>
                  <a:srgbClr val="002060"/>
                </a:solidFill>
              </a:rPr>
              <a:t>specialismen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270 </a:t>
            </a:r>
            <a:r>
              <a:rPr lang="nl-NL" sz="2400" dirty="0">
                <a:solidFill>
                  <a:srgbClr val="002060"/>
                </a:solidFill>
              </a:rPr>
              <a:t>medisch </a:t>
            </a:r>
            <a:r>
              <a:rPr lang="nl-NL" sz="2400" dirty="0" smtClean="0">
                <a:solidFill>
                  <a:srgbClr val="002060"/>
                </a:solidFill>
              </a:rPr>
              <a:t>specialisten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410 klinische bedden</a:t>
            </a:r>
            <a:endParaRPr lang="nl-NL" sz="24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108" y="1098812"/>
            <a:ext cx="4807371" cy="339046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Dijklander ziekenhuis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JL-RECHTS 5"/>
          <p:cNvSpPr/>
          <p:nvPr/>
        </p:nvSpPr>
        <p:spPr>
          <a:xfrm>
            <a:off x="3946693" y="18516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" descr="Afbeelding"/>
          <p:cNvPicPr>
            <a:picLocks noChangeAspect="1"/>
          </p:cNvPicPr>
          <p:nvPr/>
        </p:nvPicPr>
        <p:blipFill rotWithShape="1">
          <a:blip r:embed="rId3">
            <a:extLst/>
          </a:blip>
          <a:srcRect r="20451"/>
          <a:stretch/>
        </p:blipFill>
        <p:spPr>
          <a:xfrm>
            <a:off x="0" y="267494"/>
            <a:ext cx="3923928" cy="4600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630" y="298920"/>
            <a:ext cx="4126054" cy="40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978896" cy="857250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002060"/>
                </a:solidFill>
              </a:rPr>
              <a:t>Patiëntparticipatie tools </a:t>
            </a:r>
            <a:endParaRPr lang="nl-NL" sz="3600" dirty="0">
              <a:solidFill>
                <a:srgbClr val="00206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96136" y="146832"/>
            <a:ext cx="3168352" cy="447122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57200" y="1063229"/>
            <a:ext cx="4038600" cy="3394472"/>
          </a:xfrm>
        </p:spPr>
        <p:txBody>
          <a:bodyPr>
            <a:noAutofit/>
          </a:bodyPr>
          <a:lstStyle/>
          <a:p>
            <a:pPr marL="1828800" lvl="4" indent="0">
              <a:buNone/>
            </a:pPr>
            <a:endParaRPr lang="nl-NL" sz="1000" dirty="0" smtClean="0">
              <a:solidFill>
                <a:srgbClr val="002060"/>
              </a:solidFill>
            </a:endParaRPr>
          </a:p>
          <a:p>
            <a:r>
              <a:rPr lang="nl-NL" sz="2400" dirty="0" smtClean="0">
                <a:solidFill>
                  <a:srgbClr val="002060"/>
                </a:solidFill>
              </a:rPr>
              <a:t>Real-time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Retrospectief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Kwalitatief 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Kwantitatief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Interne benchmark</a:t>
            </a:r>
            <a:endParaRPr lang="nl-N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5826" y="771550"/>
            <a:ext cx="8229600" cy="1102519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Stelling 1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457200" y="2067694"/>
            <a:ext cx="7715200" cy="1656184"/>
          </a:xfrm>
        </p:spPr>
        <p:txBody>
          <a:bodyPr>
            <a:normAutofit/>
          </a:bodyPr>
          <a:lstStyle/>
          <a:p>
            <a:r>
              <a:rPr lang="nl-NL" sz="3400" dirty="0" smtClean="0">
                <a:solidFill>
                  <a:srgbClr val="002060"/>
                </a:solidFill>
              </a:rPr>
              <a:t>Wij informeren patiënten goed over de operatie / het onderzoek / de behandeling.</a:t>
            </a:r>
          </a:p>
          <a:p>
            <a:pPr marL="0" indent="0">
              <a:buNone/>
            </a:pPr>
            <a:endParaRPr lang="nl-N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5826" y="771550"/>
            <a:ext cx="8229600" cy="1102519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Stelling 2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457200" y="2067694"/>
            <a:ext cx="7715200" cy="1656184"/>
          </a:xfrm>
        </p:spPr>
        <p:txBody>
          <a:bodyPr>
            <a:normAutofit/>
          </a:bodyPr>
          <a:lstStyle/>
          <a:p>
            <a:r>
              <a:rPr lang="nl-NL" sz="3400" dirty="0" smtClean="0">
                <a:solidFill>
                  <a:srgbClr val="002060"/>
                </a:solidFill>
              </a:rPr>
              <a:t>Wij geven patiënten de ruimte om zorgen te uiten en vragen te stellen. </a:t>
            </a:r>
          </a:p>
          <a:p>
            <a:pPr marL="0" indent="0">
              <a:buNone/>
            </a:pPr>
            <a:endParaRPr lang="nl-N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857250"/>
          </a:xfrm>
        </p:spPr>
        <p:txBody>
          <a:bodyPr>
            <a:normAutofit/>
          </a:bodyPr>
          <a:lstStyle/>
          <a:p>
            <a:r>
              <a:rPr lang="nl-NL" sz="4000" dirty="0" smtClean="0">
                <a:solidFill>
                  <a:srgbClr val="002060"/>
                </a:solidFill>
              </a:rPr>
              <a:t>Waarom de </a:t>
            </a:r>
            <a:r>
              <a:rPr lang="nl-NL" sz="4000" dirty="0" smtClean="0">
                <a:solidFill>
                  <a:srgbClr val="002060"/>
                </a:solidFill>
              </a:rPr>
              <a:t>patiëntreis</a:t>
            </a:r>
            <a:r>
              <a:rPr lang="nl-NL" sz="4000" dirty="0" smtClean="0">
                <a:solidFill>
                  <a:srgbClr val="002060"/>
                </a:solidFill>
              </a:rPr>
              <a:t>?</a:t>
            </a:r>
            <a:endParaRPr lang="nl-NL" sz="40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1914" y="1851670"/>
            <a:ext cx="8229600" cy="3030984"/>
          </a:xfrm>
        </p:spPr>
        <p:txBody>
          <a:bodyPr>
            <a:noAutofit/>
          </a:bodyPr>
          <a:lstStyle/>
          <a:p>
            <a:r>
              <a:rPr lang="nl-NL" sz="2400" dirty="0" smtClean="0">
                <a:solidFill>
                  <a:srgbClr val="002060"/>
                </a:solidFill>
              </a:rPr>
              <a:t>We hebben verschillende tools, maar we kijken niet als eenheid (reis) vanuit het oogpunt van de patiënt.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Beter zicht op oorzaak en gevolg; dit is </a:t>
            </a:r>
            <a:r>
              <a:rPr lang="nl-NL" sz="2400" dirty="0" err="1" smtClean="0">
                <a:solidFill>
                  <a:srgbClr val="002060"/>
                </a:solidFill>
              </a:rPr>
              <a:t>afdelingsoverstijgend</a:t>
            </a:r>
            <a:endParaRPr lang="nl-NL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395536" y="987574"/>
            <a:ext cx="7834064" cy="2088232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/>
            </a:r>
            <a:br>
              <a:rPr lang="en-US" sz="5400" dirty="0" smtClean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Definitie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</a:t>
            </a:r>
            <a:r>
              <a:rPr lang="en-US" dirty="0" err="1" smtClean="0">
                <a:solidFill>
                  <a:srgbClr val="002060"/>
                </a:solidFill>
              </a:rPr>
              <a:t>atiëntreis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en-US" sz="5400" dirty="0">
                <a:solidFill>
                  <a:srgbClr val="002060"/>
                </a:solidFill>
              </a:rPr>
              <a:t/>
            </a:r>
            <a:br>
              <a:rPr lang="en-US" sz="5400" dirty="0">
                <a:solidFill>
                  <a:srgbClr val="002060"/>
                </a:solidFill>
              </a:rPr>
            </a:b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3100" dirty="0" smtClean="0">
                <a:solidFill>
                  <a:srgbClr val="002060"/>
                </a:solidFill>
              </a:rPr>
              <a:t>D</a:t>
            </a:r>
            <a:r>
              <a:rPr lang="nl-NL" sz="3100" dirty="0">
                <a:solidFill>
                  <a:srgbClr val="002060"/>
                </a:solidFill>
              </a:rPr>
              <a:t>e reis die de patiënt door de zorgorganisatie maakt, waarbij de ervaring van de patiënt centraal </a:t>
            </a:r>
            <a:r>
              <a:rPr lang="nl-NL" sz="3100" dirty="0" smtClean="0">
                <a:solidFill>
                  <a:srgbClr val="002060"/>
                </a:solidFill>
              </a:rPr>
              <a:t>staat</a:t>
            </a:r>
            <a:r>
              <a:rPr lang="en-US" sz="3100" dirty="0" smtClean="0">
                <a:solidFill>
                  <a:srgbClr val="002060"/>
                </a:solidFill>
              </a:rPr>
              <a:t/>
            </a:r>
            <a:br>
              <a:rPr lang="en-US" sz="3100" dirty="0" smtClean="0">
                <a:solidFill>
                  <a:srgbClr val="002060"/>
                </a:solidFill>
              </a:rPr>
            </a:br>
            <a:r>
              <a:rPr lang="en-US" sz="5400" dirty="0" smtClean="0">
                <a:solidFill>
                  <a:srgbClr val="002060"/>
                </a:solidFill>
              </a:rPr>
              <a:t/>
            </a:r>
            <a:br>
              <a:rPr lang="en-US" sz="5400" dirty="0" smtClean="0">
                <a:solidFill>
                  <a:srgbClr val="002060"/>
                </a:solidFill>
              </a:rPr>
            </a:br>
            <a:r>
              <a:rPr lang="nl-NL" sz="2700" dirty="0">
                <a:solidFill>
                  <a:srgbClr val="002060"/>
                </a:solidFill>
              </a:rPr>
              <a:t/>
            </a:r>
            <a:br>
              <a:rPr lang="nl-NL" sz="2700" dirty="0">
                <a:solidFill>
                  <a:srgbClr val="002060"/>
                </a:solidFill>
              </a:rPr>
            </a:br>
            <a:endParaRPr lang="nl-NL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ijklander powerpoint_def.pptx" id="{9B66506B-917A-43F7-8E1F-BD6D6AFEFDEF}" vid="{6C001821-342F-44B5-914A-35FD816241D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CFFA0E3617141AEB360AB81508546" ma:contentTypeVersion="16" ma:contentTypeDescription="Create a new document." ma:contentTypeScope="" ma:versionID="fcb32749db3d6bd09dcc153e57d1c004">
  <xsd:schema xmlns:xsd="http://www.w3.org/2001/XMLSchema" xmlns:xs="http://www.w3.org/2001/XMLSchema" xmlns:p="http://schemas.microsoft.com/office/2006/metadata/properties" xmlns:ns2="27c2f769-47a8-4b68-86b4-d78551aa356c" xmlns:ns3="2fb51d68-823b-4058-b355-b5fa638549c4" xmlns:ns4="3a65966a-6c18-4f65-af41-c48461925448" targetNamespace="http://schemas.microsoft.com/office/2006/metadata/properties" ma:root="true" ma:fieldsID="e940e97e7c2012107fcaf83a1ea8bf43" ns2:_="" ns3:_="" ns4:_="">
    <xsd:import namespace="27c2f769-47a8-4b68-86b4-d78551aa356c"/>
    <xsd:import namespace="2fb51d68-823b-4058-b355-b5fa638549c4"/>
    <xsd:import namespace="3a65966a-6c18-4f65-af41-c484619254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2f769-47a8-4b68-86b4-d78551aa35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53940b5-3134-4203-af87-55f8910207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51d68-823b-4058-b355-b5fa63854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5966a-6c18-4f65-af41-c4846192544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75c7fa3-829c-4275-b6e9-f4520ada7cba}" ma:internalName="TaxCatchAll" ma:showField="CatchAllData" ma:web="2fb51d68-823b-4058-b355-b5fa638549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A259C6-A43F-4F68-9A25-8C8AEAF9A8D9}"/>
</file>

<file path=customXml/itemProps2.xml><?xml version="1.0" encoding="utf-8"?>
<ds:datastoreItem xmlns:ds="http://schemas.openxmlformats.org/officeDocument/2006/customXml" ds:itemID="{F477DCD2-D790-41CB-AA09-40BFDC498E27}"/>
</file>

<file path=docProps/app.xml><?xml version="1.0" encoding="utf-8"?>
<Properties xmlns="http://schemas.openxmlformats.org/officeDocument/2006/extended-properties" xmlns:vt="http://schemas.openxmlformats.org/officeDocument/2006/docPropsVTypes">
  <Template>Dijklander powerpoint_def</Template>
  <TotalTime>1420</TotalTime>
  <Words>500</Words>
  <Application>Microsoft Office PowerPoint</Application>
  <PresentationFormat>Diavoorstelling (16:9)</PresentationFormat>
  <Paragraphs>141</Paragraphs>
  <Slides>27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Catamaran SemiBold</vt:lpstr>
      <vt:lpstr>Wingdings</vt:lpstr>
      <vt:lpstr>Kantoorthema</vt:lpstr>
      <vt:lpstr>PowerPoint-presentatie</vt:lpstr>
      <vt:lpstr>Even voorstellen:</vt:lpstr>
      <vt:lpstr>Dijklander ziekenhuis</vt:lpstr>
      <vt:lpstr>PowerPoint-presentatie</vt:lpstr>
      <vt:lpstr>Patiëntparticipatie tools </vt:lpstr>
      <vt:lpstr>Stelling 1</vt:lpstr>
      <vt:lpstr>Stelling 2</vt:lpstr>
      <vt:lpstr>Waarom de patiëntreis?</vt:lpstr>
      <vt:lpstr> Definitie patiëntreis                                          De reis die de patiënt door de zorgorganisatie maakt, waarbij de ervaring van de patiënt centraal staat   </vt:lpstr>
      <vt:lpstr> Doel</vt:lpstr>
      <vt:lpstr>Onderzoek</vt:lpstr>
      <vt:lpstr>In kaart brengen van:</vt:lpstr>
      <vt:lpstr>Hoe brengen we dit in kaart?</vt:lpstr>
      <vt:lpstr>Patiëntreis (tracer)</vt:lpstr>
      <vt:lpstr>PowerPoint-presentatie</vt:lpstr>
      <vt:lpstr>  De patiëntbeleving</vt:lpstr>
      <vt:lpstr>Terugkoppeling: workshops</vt:lpstr>
      <vt:lpstr>Deelnemers Workshop 1 en 2</vt:lpstr>
      <vt:lpstr>PowerPoint-presentatie</vt:lpstr>
      <vt:lpstr>Workshop 2</vt:lpstr>
      <vt:lpstr>PowerPoint-presentatie</vt:lpstr>
      <vt:lpstr>Verbeteringen en acties na patiëntreis</vt:lpstr>
      <vt:lpstr>Verbeteringen en acties</vt:lpstr>
      <vt:lpstr>Wat hebben we geleerd van deze pilot?</vt:lpstr>
      <vt:lpstr>Wat hebben we geleerd?</vt:lpstr>
      <vt:lpstr> Mentimeter </vt:lpstr>
      <vt:lpstr>Vragen?</vt:lpstr>
    </vt:vector>
  </TitlesOfParts>
  <Company>Dijklander Ziekenhuis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Dekker, Maureen</dc:creator>
  <cp:lastModifiedBy>Dekker, Maureen</cp:lastModifiedBy>
  <cp:revision>105</cp:revision>
  <dcterms:created xsi:type="dcterms:W3CDTF">2021-04-28T12:33:59Z</dcterms:created>
  <dcterms:modified xsi:type="dcterms:W3CDTF">2022-09-22T14:08:33Z</dcterms:modified>
</cp:coreProperties>
</file>