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15"/>
  </p:notesMasterIdLst>
  <p:sldIdLst>
    <p:sldId id="256" r:id="rId5"/>
    <p:sldId id="257" r:id="rId6"/>
    <p:sldId id="264" r:id="rId7"/>
    <p:sldId id="258" r:id="rId8"/>
    <p:sldId id="259" r:id="rId9"/>
    <p:sldId id="260" r:id="rId10"/>
    <p:sldId id="261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6BC974-9F01-4005-B03C-BEB5FFBA7641}" v="17" dt="2022-06-09T10:55:13.6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inne Zondag" userId="92c2364a-59c5-4cfa-a168-67499584eb82" providerId="ADAL" clId="{9E6BC974-9F01-4005-B03C-BEB5FFBA7641}"/>
    <pc:docChg chg="undo custSel modSld">
      <pc:chgData name="Corinne Zondag" userId="92c2364a-59c5-4cfa-a168-67499584eb82" providerId="ADAL" clId="{9E6BC974-9F01-4005-B03C-BEB5FFBA7641}" dt="2022-06-09T11:00:19.592" v="173" actId="6549"/>
      <pc:docMkLst>
        <pc:docMk/>
      </pc:docMkLst>
      <pc:sldChg chg="modSp mod">
        <pc:chgData name="Corinne Zondag" userId="92c2364a-59c5-4cfa-a168-67499584eb82" providerId="ADAL" clId="{9E6BC974-9F01-4005-B03C-BEB5FFBA7641}" dt="2022-06-09T10:41:32.293" v="73" actId="20577"/>
        <pc:sldMkLst>
          <pc:docMk/>
          <pc:sldMk cId="639309117" sldId="258"/>
        </pc:sldMkLst>
        <pc:spChg chg="mod">
          <ac:chgData name="Corinne Zondag" userId="92c2364a-59c5-4cfa-a168-67499584eb82" providerId="ADAL" clId="{9E6BC974-9F01-4005-B03C-BEB5FFBA7641}" dt="2022-06-09T10:41:04.136" v="63" actId="1035"/>
          <ac:spMkLst>
            <pc:docMk/>
            <pc:sldMk cId="639309117" sldId="258"/>
            <ac:spMk id="6" creationId="{00000000-0000-0000-0000-000000000000}"/>
          </ac:spMkLst>
        </pc:spChg>
        <pc:graphicFrameChg chg="mod modGraphic">
          <ac:chgData name="Corinne Zondag" userId="92c2364a-59c5-4cfa-a168-67499584eb82" providerId="ADAL" clId="{9E6BC974-9F01-4005-B03C-BEB5FFBA7641}" dt="2022-06-09T10:41:32.293" v="73" actId="20577"/>
          <ac:graphicFrameMkLst>
            <pc:docMk/>
            <pc:sldMk cId="639309117" sldId="258"/>
            <ac:graphicFrameMk id="11" creationId="{00000000-0000-0000-0000-000000000000}"/>
          </ac:graphicFrameMkLst>
        </pc:graphicFrameChg>
      </pc:sldChg>
      <pc:sldChg chg="modSp mod">
        <pc:chgData name="Corinne Zondag" userId="92c2364a-59c5-4cfa-a168-67499584eb82" providerId="ADAL" clId="{9E6BC974-9F01-4005-B03C-BEB5FFBA7641}" dt="2022-06-09T10:42:11.557" v="78" actId="20577"/>
        <pc:sldMkLst>
          <pc:docMk/>
          <pc:sldMk cId="4237246715" sldId="260"/>
        </pc:sldMkLst>
        <pc:spChg chg="mod">
          <ac:chgData name="Corinne Zondag" userId="92c2364a-59c5-4cfa-a168-67499584eb82" providerId="ADAL" clId="{9E6BC974-9F01-4005-B03C-BEB5FFBA7641}" dt="2022-06-09T10:42:11.557" v="78" actId="20577"/>
          <ac:spMkLst>
            <pc:docMk/>
            <pc:sldMk cId="4237246715" sldId="260"/>
            <ac:spMk id="5" creationId="{00000000-0000-0000-0000-000000000000}"/>
          </ac:spMkLst>
        </pc:spChg>
      </pc:sldChg>
      <pc:sldChg chg="modSp mod">
        <pc:chgData name="Corinne Zondag" userId="92c2364a-59c5-4cfa-a168-67499584eb82" providerId="ADAL" clId="{9E6BC974-9F01-4005-B03C-BEB5FFBA7641}" dt="2022-06-09T10:53:41.700" v="142" actId="14734"/>
        <pc:sldMkLst>
          <pc:docMk/>
          <pc:sldMk cId="4196446029" sldId="261"/>
        </pc:sldMkLst>
        <pc:graphicFrameChg chg="mod modGraphic">
          <ac:chgData name="Corinne Zondag" userId="92c2364a-59c5-4cfa-a168-67499584eb82" providerId="ADAL" clId="{9E6BC974-9F01-4005-B03C-BEB5FFBA7641}" dt="2022-06-09T10:53:41.700" v="142" actId="14734"/>
          <ac:graphicFrameMkLst>
            <pc:docMk/>
            <pc:sldMk cId="4196446029" sldId="261"/>
            <ac:graphicFrameMk id="6" creationId="{00000000-0000-0000-0000-000000000000}"/>
          </ac:graphicFrameMkLst>
        </pc:graphicFrameChg>
      </pc:sldChg>
      <pc:sldChg chg="addSp delSp modSp mod">
        <pc:chgData name="Corinne Zondag" userId="92c2364a-59c5-4cfa-a168-67499584eb82" providerId="ADAL" clId="{9E6BC974-9F01-4005-B03C-BEB5FFBA7641}" dt="2022-06-09T11:00:19.592" v="173" actId="6549"/>
        <pc:sldMkLst>
          <pc:docMk/>
          <pc:sldMk cId="1240867793" sldId="265"/>
        </pc:sldMkLst>
        <pc:spChg chg="del mod">
          <ac:chgData name="Corinne Zondag" userId="92c2364a-59c5-4cfa-a168-67499584eb82" providerId="ADAL" clId="{9E6BC974-9F01-4005-B03C-BEB5FFBA7641}" dt="2022-06-02T15:29:44.113" v="26" actId="478"/>
          <ac:spMkLst>
            <pc:docMk/>
            <pc:sldMk cId="1240867793" sldId="265"/>
            <ac:spMk id="5" creationId="{00000000-0000-0000-0000-000000000000}"/>
          </ac:spMkLst>
        </pc:spChg>
        <pc:graphicFrameChg chg="del modGraphic">
          <ac:chgData name="Corinne Zondag" userId="92c2364a-59c5-4cfa-a168-67499584eb82" providerId="ADAL" clId="{9E6BC974-9F01-4005-B03C-BEB5FFBA7641}" dt="2022-06-02T14:22:24.056" v="5" actId="478"/>
          <ac:graphicFrameMkLst>
            <pc:docMk/>
            <pc:sldMk cId="1240867793" sldId="265"/>
            <ac:graphicFrameMk id="7" creationId="{00000000-0000-0000-0000-000000000000}"/>
          </ac:graphicFrameMkLst>
        </pc:graphicFrameChg>
        <pc:graphicFrameChg chg="add mod modGraphic">
          <ac:chgData name="Corinne Zondag" userId="92c2364a-59c5-4cfa-a168-67499584eb82" providerId="ADAL" clId="{9E6BC974-9F01-4005-B03C-BEB5FFBA7641}" dt="2022-06-09T11:00:19.592" v="173" actId="6549"/>
          <ac:graphicFrameMkLst>
            <pc:docMk/>
            <pc:sldMk cId="1240867793" sldId="265"/>
            <ac:graphicFrameMk id="8" creationId="{B1BFCFFA-6F19-2318-3717-67D1818C224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AC44D-DCDC-4C1E-82B9-4A046B796A8F}" type="datetimeFigureOut">
              <a:rPr lang="nl-NL" smtClean="0"/>
              <a:t>9-6-2022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04DA3-432F-4ED2-AB8C-D1E680767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70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0" y="3430800"/>
            <a:ext cx="9144000" cy="3429000"/>
          </a:xfrm>
          <a:prstGeom prst="rect">
            <a:avLst/>
          </a:pr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0000" y="3960000"/>
            <a:ext cx="7344000" cy="540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252"/>
              </a:lnSpc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00000" y="4500000"/>
            <a:ext cx="7344000" cy="540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4252"/>
              </a:lnSpc>
              <a:spcBef>
                <a:spcPts val="0"/>
              </a:spcBef>
              <a:buNone/>
              <a:defRPr sz="3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>
          <a:xfrm>
            <a:off x="900113" y="5760000"/>
            <a:ext cx="2530800" cy="64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51"/>
              </a:lnSpc>
              <a:spcBef>
                <a:spcPts val="0"/>
              </a:spcBef>
              <a:buNone/>
              <a:defRPr sz="19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24" name="Afbeelding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73" y="1249200"/>
            <a:ext cx="2286000" cy="9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0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ze, einde- en 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 userDrawn="1"/>
        </p:nvSpPr>
        <p:spPr>
          <a:xfrm>
            <a:off x="0" y="3430800"/>
            <a:ext cx="9144000" cy="3429000"/>
          </a:xfrm>
          <a:prstGeom prst="rect">
            <a:avLst/>
          </a:pr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900000" y="4680000"/>
            <a:ext cx="7344000" cy="6731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3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73" y="1249200"/>
            <a:ext cx="2286000" cy="9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3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| Safety huddle | 29-02-2019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32000" y="1259999"/>
            <a:ext cx="8280400" cy="5040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274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| Safety huddle | 29-02-2019</a:t>
            </a:r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/>
          </p:nvPr>
        </p:nvSpPr>
        <p:spPr>
          <a:xfrm>
            <a:off x="432000" y="1260000"/>
            <a:ext cx="8280000" cy="50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4"/>
          </p:nvPr>
        </p:nvSpPr>
        <p:spPr>
          <a:xfrm>
            <a:off x="8172000" y="6444000"/>
            <a:ext cx="900000" cy="152400"/>
          </a:xfrm>
        </p:spPr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539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| Safety huddle | 29-02-2019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432000" y="1260000"/>
            <a:ext cx="3960000" cy="5040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grafiek 10"/>
          <p:cNvSpPr>
            <a:spLocks noGrp="1"/>
          </p:cNvSpPr>
          <p:nvPr>
            <p:ph type="chart" sz="quarter" idx="14"/>
          </p:nvPr>
        </p:nvSpPr>
        <p:spPr>
          <a:xfrm>
            <a:off x="4572000" y="1260000"/>
            <a:ext cx="4140000" cy="50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5"/>
          </p:nvPr>
        </p:nvSpPr>
        <p:spPr>
          <a:xfrm>
            <a:off x="8172000" y="6444000"/>
            <a:ext cx="900000" cy="152400"/>
          </a:xfrm>
        </p:spPr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938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| Safety huddle | 29-02-2019</a:t>
            </a:r>
          </a:p>
        </p:txBody>
      </p:sp>
      <p:sp>
        <p:nvSpPr>
          <p:cNvPr id="11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0" y="1080000"/>
            <a:ext cx="9144000" cy="50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4"/>
          </p:nvPr>
        </p:nvSpPr>
        <p:spPr>
          <a:xfrm>
            <a:off x="8172000" y="6444000"/>
            <a:ext cx="900000" cy="152400"/>
          </a:xfrm>
        </p:spPr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600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| Safety huddle | 29-02-2019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432000" y="1260000"/>
            <a:ext cx="3960000" cy="4878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4572000" y="1080000"/>
            <a:ext cx="4572000" cy="50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5"/>
          </p:nvPr>
        </p:nvSpPr>
        <p:spPr>
          <a:xfrm>
            <a:off x="8172000" y="6444000"/>
            <a:ext cx="900000" cy="152400"/>
          </a:xfrm>
        </p:spPr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178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6165304"/>
            <a:ext cx="1259632" cy="6926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154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2000" y="457200"/>
            <a:ext cx="8280000" cy="54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2000" y="1268760"/>
            <a:ext cx="8280000" cy="50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49427" y="6444000"/>
            <a:ext cx="540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nl-NL"/>
              <a:t>| Safety huddle | 29-02-2019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000" y="6444000"/>
            <a:ext cx="90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nl-NL" dirty="0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32000" y="6444000"/>
            <a:ext cx="31739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nl-NL" sz="1000" b="1" dirty="0">
                <a:solidFill>
                  <a:schemeClr val="accent2"/>
                </a:solidFill>
              </a:rPr>
              <a:t>Isala </a:t>
            </a:r>
          </a:p>
        </p:txBody>
      </p:sp>
    </p:spTree>
    <p:extLst>
      <p:ext uri="{BB962C8B-B14F-4D97-AF65-F5344CB8AC3E}">
        <p14:creationId xmlns:p14="http://schemas.microsoft.com/office/powerpoint/2010/main" val="203429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hf hdr="0" dt="0"/>
  <p:txStyles>
    <p:titleStyle>
      <a:lvl1pPr algn="l" defTabSz="914400" rtl="0" eaLnBrk="1" latinLnBrk="0" hangingPunct="1">
        <a:lnSpc>
          <a:spcPts val="4252"/>
        </a:lnSpc>
        <a:spcBef>
          <a:spcPct val="0"/>
        </a:spcBef>
        <a:buNone/>
        <a:defRPr sz="3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51"/>
        </a:lnSpc>
        <a:spcBef>
          <a:spcPts val="0"/>
        </a:spcBef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5738" algn="l" defTabSz="914400" rtl="0" eaLnBrk="1" latinLnBrk="0" hangingPunct="1">
        <a:lnSpc>
          <a:spcPts val="2551"/>
        </a:lnSpc>
        <a:spcBef>
          <a:spcPts val="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4625" algn="l" defTabSz="914400" rtl="0" eaLnBrk="1" latinLnBrk="0" hangingPunct="1">
        <a:lnSpc>
          <a:spcPts val="2551"/>
        </a:lnSpc>
        <a:spcBef>
          <a:spcPts val="0"/>
        </a:spcBef>
        <a:buFont typeface="Arial" pitchFamily="34" charset="0"/>
        <a:buChar char="&gt;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4150" algn="l" defTabSz="914400" rtl="0" eaLnBrk="1" latinLnBrk="0" hangingPunct="1">
        <a:lnSpc>
          <a:spcPts val="2551"/>
        </a:lnSpc>
        <a:spcBef>
          <a:spcPts val="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6213" algn="l" defTabSz="914400" rtl="0" eaLnBrk="1" latinLnBrk="0" hangingPunct="1">
        <a:lnSpc>
          <a:spcPts val="2551"/>
        </a:lnSpc>
        <a:spcBef>
          <a:spcPts val="0"/>
        </a:spcBef>
        <a:buFont typeface="Arial" pitchFamily="34" charset="0"/>
        <a:buChar char="&gt;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dirty="0"/>
              <a:t>Isala Safety </a:t>
            </a:r>
            <a:r>
              <a:rPr lang="nl-NL" dirty="0" err="1"/>
              <a:t>huddle</a:t>
            </a:r>
            <a:r>
              <a:rPr lang="nl-NL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dirty="0"/>
              <a:t>29 februari 2019, versie 4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900112" y="5760000"/>
            <a:ext cx="6840239" cy="648000"/>
          </a:xfrm>
        </p:spPr>
        <p:txBody>
          <a:bodyPr/>
          <a:lstStyle/>
          <a:p>
            <a:r>
              <a:rPr lang="nl-NL" dirty="0"/>
              <a:t>Auteur: Werkgroep Safety </a:t>
            </a:r>
            <a:r>
              <a:rPr lang="nl-NL" dirty="0" err="1"/>
              <a:t>huddle</a:t>
            </a:r>
            <a:r>
              <a:rPr lang="nl-NL"/>
              <a:t> </a:t>
            </a:r>
            <a:endParaRPr lang="nl-NL" dirty="0"/>
          </a:p>
          <a:p>
            <a:r>
              <a:rPr lang="nl-NL" dirty="0"/>
              <a:t>Datum: 28112017</a:t>
            </a:r>
          </a:p>
        </p:txBody>
      </p:sp>
    </p:spTree>
    <p:extLst>
      <p:ext uri="{BB962C8B-B14F-4D97-AF65-F5344CB8AC3E}">
        <p14:creationId xmlns:p14="http://schemas.microsoft.com/office/powerpoint/2010/main" val="1005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Safety </a:t>
            </a:r>
            <a:r>
              <a:rPr lang="nl-NL" dirty="0" err="1"/>
              <a:t>Huddle</a:t>
            </a:r>
            <a:r>
              <a:rPr lang="nl-NL" dirty="0"/>
              <a:t> 3.0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| Safety huddle | 29-02-2019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10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4" r="10983"/>
          <a:stretch/>
        </p:blipFill>
        <p:spPr bwMode="auto">
          <a:xfrm>
            <a:off x="424161" y="4494505"/>
            <a:ext cx="2949503" cy="166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 t="7539" r="14775"/>
          <a:stretch/>
        </p:blipFill>
        <p:spPr bwMode="auto">
          <a:xfrm>
            <a:off x="6228184" y="4005064"/>
            <a:ext cx="2449408" cy="228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8004"/>
            <a:ext cx="1609771" cy="215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2100797" y="1314591"/>
            <a:ext cx="340509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1. Teams bespreken alle incidenten tijdens </a:t>
            </a:r>
            <a:r>
              <a:rPr lang="nl-NL" sz="1100" dirty="0" err="1"/>
              <a:t>dagstart</a:t>
            </a:r>
            <a:endParaRPr lang="nl-NL" sz="1100" dirty="0"/>
          </a:p>
          <a:p>
            <a:r>
              <a:rPr lang="nl-NL" sz="1100" dirty="0"/>
              <a:t>2. Iedere maand wordt het prioriteitsthema van </a:t>
            </a:r>
          </a:p>
          <a:p>
            <a:r>
              <a:rPr lang="nl-NL" sz="1100" dirty="0"/>
              <a:t>Isala gescoord op het veiligheidskruis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779912" y="5327295"/>
            <a:ext cx="21964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Eind van de maand:</a:t>
            </a:r>
          </a:p>
          <a:p>
            <a:pPr marL="228600" indent="-228600">
              <a:buAutoNum type="arabicPeriod"/>
            </a:pPr>
            <a:r>
              <a:rPr lang="nl-NL" sz="1100" dirty="0"/>
              <a:t>Analyse op aantal en inhoud</a:t>
            </a:r>
          </a:p>
          <a:p>
            <a:r>
              <a:rPr lang="nl-NL" sz="1100" dirty="0"/>
              <a:t>Door themaleider:</a:t>
            </a:r>
          </a:p>
          <a:p>
            <a:r>
              <a:rPr lang="nl-NL" sz="1100" dirty="0"/>
              <a:t>1. Verbetermaatregelen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976347" y="2636912"/>
            <a:ext cx="21707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Door themaleider:</a:t>
            </a:r>
          </a:p>
          <a:p>
            <a:pPr marL="228600" indent="-228600">
              <a:buAutoNum type="arabicPeriod"/>
            </a:pPr>
            <a:r>
              <a:rPr lang="nl-NL" sz="1100" dirty="0"/>
              <a:t>Verbetermaatregelen</a:t>
            </a:r>
          </a:p>
          <a:p>
            <a:pPr marL="228600" indent="-228600">
              <a:buAutoNum type="arabicPeriod"/>
            </a:pPr>
            <a:r>
              <a:rPr lang="nl-NL" sz="1100" dirty="0"/>
              <a:t>Terugkoppeling naar teams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25" y="986433"/>
            <a:ext cx="2905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echte verbindingslijn met pijl 8"/>
          <p:cNvCxnSpPr/>
          <p:nvPr/>
        </p:nvCxnSpPr>
        <p:spPr>
          <a:xfrm flipH="1">
            <a:off x="539552" y="3429000"/>
            <a:ext cx="1" cy="11116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615008" y="3704982"/>
            <a:ext cx="417934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1. Structurele / ernstige (3-4) / niet zelf beïnvloedbaar door team</a:t>
            </a:r>
          </a:p>
          <a:p>
            <a:r>
              <a:rPr lang="nl-NL" sz="1100" dirty="0"/>
              <a:t>2. Alle meldingen (1-4) van </a:t>
            </a:r>
            <a:r>
              <a:rPr lang="nl-NL" sz="1100" dirty="0" err="1"/>
              <a:t>priotiteitsthema</a:t>
            </a:r>
            <a:endParaRPr lang="nl-NL" sz="1100" dirty="0"/>
          </a:p>
          <a:p>
            <a:r>
              <a:rPr lang="nl-NL" sz="1100" dirty="0"/>
              <a:t>3. Overige meldingen conform kaartje</a:t>
            </a:r>
          </a:p>
        </p:txBody>
      </p:sp>
      <p:cxnSp>
        <p:nvCxnSpPr>
          <p:cNvPr id="17" name="Rechte verbindingslijn met pijl 16"/>
          <p:cNvCxnSpPr/>
          <p:nvPr/>
        </p:nvCxnSpPr>
        <p:spPr>
          <a:xfrm flipV="1">
            <a:off x="8388425" y="2558058"/>
            <a:ext cx="1" cy="142677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flipH="1">
            <a:off x="2005308" y="2204864"/>
            <a:ext cx="3971039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>
            <a:endCxn id="1027" idx="1"/>
          </p:cNvCxnSpPr>
          <p:nvPr/>
        </p:nvCxnSpPr>
        <p:spPr>
          <a:xfrm>
            <a:off x="3373664" y="5148545"/>
            <a:ext cx="285452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6228184" y="970227"/>
            <a:ext cx="2512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Themabijeenkomst/weekstart</a:t>
            </a:r>
          </a:p>
        </p:txBody>
      </p:sp>
    </p:spTree>
    <p:extLst>
      <p:ext uri="{BB962C8B-B14F-4D97-AF65-F5344CB8AC3E}">
        <p14:creationId xmlns:p14="http://schemas.microsoft.com/office/powerpoint/2010/main" val="424322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/>
              <a:t>8 </a:t>
            </a:r>
            <a:r>
              <a:rPr lang="nl-NL" dirty="0" err="1"/>
              <a:t>Ws</a:t>
            </a:r>
            <a:r>
              <a:rPr lang="nl-NL" dirty="0"/>
              <a:t> van een Safety </a:t>
            </a:r>
            <a:r>
              <a:rPr lang="nl-NL" dirty="0" err="1"/>
              <a:t>huddle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| Safety huddle | 29-02-2019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nl-NL" dirty="0"/>
              <a:t>pagina </a:t>
            </a:r>
            <a:fld id="{6177F8AF-D78A-465A-A3A2-B2E04F2F2820}" type="slidenum">
              <a:rPr lang="nl-NL" smtClean="0"/>
              <a:pPr algn="l"/>
              <a:t>2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179512" y="1052736"/>
            <a:ext cx="8784976" cy="5472608"/>
          </a:xfrm>
        </p:spPr>
        <p:txBody>
          <a:bodyPr>
            <a:normAutofit fontScale="25000" lnSpcReduction="20000"/>
          </a:bodyPr>
          <a:lstStyle/>
          <a:p>
            <a:r>
              <a:rPr lang="nl-NL" sz="4900" b="1" i="1" dirty="0"/>
              <a:t>Wat</a:t>
            </a:r>
          </a:p>
          <a:p>
            <a:r>
              <a:rPr lang="nl-NL" sz="4900" dirty="0"/>
              <a:t>Een effectieve manier om gezamenlijk integraal (verwachte) veiligheidsrisico's met elkaar te delen. Het gaat om risico’s die binnen 24 uur opgelost moeten worden, omdat de patiëntenzorg anders schade oploopt.</a:t>
            </a:r>
          </a:p>
          <a:p>
            <a:r>
              <a:rPr lang="nl-NL" sz="4900" dirty="0"/>
              <a:t>Hierdoor wordt het veiligheidsbewustzijn verhoogd en ernstige gevolgen voor de patiëntenzorg geëlimineerd dan wel eerder onder controle gebracht. </a:t>
            </a:r>
            <a:r>
              <a:rPr lang="nl-NL" sz="4800" dirty="0">
                <a:latin typeface="+mj-lt"/>
              </a:rPr>
              <a:t>De besproken onderwerpen worden per week geëvalueerd.</a:t>
            </a:r>
          </a:p>
          <a:p>
            <a:r>
              <a:rPr lang="nl-NL" sz="4900" dirty="0"/>
              <a:t>Voorbeelden: calamiteiten, uitval nutsvoorzieningen, storing </a:t>
            </a:r>
            <a:r>
              <a:rPr lang="nl-NL" sz="4900" dirty="0" err="1"/>
              <a:t>ict</a:t>
            </a:r>
            <a:r>
              <a:rPr lang="nl-NL" sz="4900" dirty="0"/>
              <a:t>, </a:t>
            </a:r>
            <a:r>
              <a:rPr lang="nl-NL" sz="4900" dirty="0" err="1"/>
              <a:t>datalek</a:t>
            </a:r>
            <a:r>
              <a:rPr lang="nl-NL" sz="4900" dirty="0"/>
              <a:t>, mediabericht met consequenties etc.</a:t>
            </a:r>
          </a:p>
          <a:p>
            <a:endParaRPr lang="nl-NL" sz="4900" dirty="0"/>
          </a:p>
          <a:p>
            <a:r>
              <a:rPr lang="nl-NL" sz="4900" b="1" i="1" dirty="0"/>
              <a:t>Waarom</a:t>
            </a:r>
          </a:p>
          <a:p>
            <a:r>
              <a:rPr lang="nl-NL" sz="4900" dirty="0"/>
              <a:t>Aanleiding is dat mogelijke problemen / risico’s te laat worden geadresseerd aan management en werkvloer. Waardoor er vertraging optreedt in de beheersing, dan wel mogelijk voorkomen had kunnen worden.</a:t>
            </a:r>
          </a:p>
          <a:p>
            <a:endParaRPr lang="nl-NL" sz="4900" dirty="0"/>
          </a:p>
          <a:p>
            <a:r>
              <a:rPr lang="nl-NL" sz="4900" b="1" i="1" dirty="0"/>
              <a:t>Op Welke manier</a:t>
            </a:r>
          </a:p>
          <a:p>
            <a:r>
              <a:rPr lang="nl-NL" sz="4900" dirty="0"/>
              <a:t>Plenaire sessie van 15 minuten. CVI procesbegeleider belt met directeur Meppel.</a:t>
            </a:r>
          </a:p>
          <a:p>
            <a:r>
              <a:rPr lang="nl-NL" sz="4900" dirty="0"/>
              <a:t>BT lid, RVE manager en stafmanager zorgen ervoor dat zij voorafgaande aan de </a:t>
            </a:r>
            <a:r>
              <a:rPr lang="nl-NL" sz="4900" dirty="0" err="1"/>
              <a:t>huddle</a:t>
            </a:r>
            <a:r>
              <a:rPr lang="nl-NL" sz="4900" dirty="0"/>
              <a:t> input hebben ontvangen van hun achterban. Informatie kan verkregen worden middels dag – weekstart op afdeling, of via groepsapp van de leidinggevenden </a:t>
            </a:r>
          </a:p>
          <a:p>
            <a:endParaRPr lang="nl-NL" sz="49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Wie zitten er in de werkgroep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452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 </a:t>
            </a:r>
            <a:r>
              <a:rPr lang="nl-NL" dirty="0" err="1"/>
              <a:t>Ws</a:t>
            </a:r>
            <a:r>
              <a:rPr lang="nl-NL" dirty="0"/>
              <a:t> van een Safety </a:t>
            </a:r>
            <a:r>
              <a:rPr lang="nl-NL" dirty="0" err="1"/>
              <a:t>huddle</a:t>
            </a:r>
            <a:r>
              <a:rPr lang="nl-NL" dirty="0"/>
              <a:t> 2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| Safety huddle | 29-02-2019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3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179512" y="980728"/>
            <a:ext cx="8532888" cy="5688632"/>
          </a:xfrm>
        </p:spPr>
        <p:txBody>
          <a:bodyPr>
            <a:normAutofit/>
          </a:bodyPr>
          <a:lstStyle/>
          <a:p>
            <a:r>
              <a:rPr lang="nl-NL" sz="1200" b="1" i="1" dirty="0"/>
              <a:t>Wie</a:t>
            </a:r>
          </a:p>
          <a:p>
            <a:r>
              <a:rPr lang="nl-NL" sz="1200" dirty="0"/>
              <a:t>BT, RVE managers en stafmanagers. Voorzitter is </a:t>
            </a:r>
            <a:r>
              <a:rPr lang="nl-NL" sz="1200" dirty="0" err="1"/>
              <a:t>dd</a:t>
            </a:r>
            <a:r>
              <a:rPr lang="nl-NL" sz="1200" dirty="0"/>
              <a:t> BT lid. Procesbegeleider manager CVI.</a:t>
            </a:r>
          </a:p>
          <a:p>
            <a:r>
              <a:rPr lang="nl-NL" sz="1200" b="1" i="1" dirty="0"/>
              <a:t>Wanneer </a:t>
            </a:r>
          </a:p>
          <a:p>
            <a:r>
              <a:rPr lang="nl-NL" sz="1200" dirty="0"/>
              <a:t>Dagelijks om 10.00 uur in ruimte </a:t>
            </a:r>
            <a:r>
              <a:rPr lang="nl-NL" sz="1200" dirty="0" err="1"/>
              <a:t>Zirop</a:t>
            </a:r>
            <a:r>
              <a:rPr lang="nl-NL" sz="1200" dirty="0"/>
              <a:t> V3.2 045 in Zwolle</a:t>
            </a:r>
          </a:p>
          <a:p>
            <a:r>
              <a:rPr lang="nl-NL" sz="1200" b="1" i="1" dirty="0"/>
              <a:t>Waarmee</a:t>
            </a:r>
          </a:p>
          <a:p>
            <a:r>
              <a:rPr lang="nl-NL" sz="1200" dirty="0"/>
              <a:t>Er is een format Safety </a:t>
            </a:r>
            <a:r>
              <a:rPr lang="nl-NL" sz="1200" dirty="0" err="1"/>
              <a:t>huddle</a:t>
            </a:r>
            <a:r>
              <a:rPr lang="nl-NL" sz="1200" dirty="0"/>
              <a:t>, per RVE – Staf. Format is toegevoegd. Vul voorafgaande aan de </a:t>
            </a:r>
            <a:r>
              <a:rPr lang="nl-NL" sz="1200" dirty="0" err="1"/>
              <a:t>safety</a:t>
            </a:r>
            <a:r>
              <a:rPr lang="nl-NL" sz="1200" dirty="0"/>
              <a:t> </a:t>
            </a:r>
            <a:r>
              <a:rPr lang="nl-NL" sz="1200" dirty="0" err="1"/>
              <a:t>huddle</a:t>
            </a:r>
            <a:r>
              <a:rPr lang="nl-NL" sz="1200" dirty="0"/>
              <a:t> de mogelijke verwachte risico's en problemen in.</a:t>
            </a:r>
          </a:p>
          <a:p>
            <a:r>
              <a:rPr lang="nl-NL" sz="1200" b="1" i="1" dirty="0"/>
              <a:t>Waar </a:t>
            </a:r>
          </a:p>
          <a:p>
            <a:r>
              <a:rPr lang="nl-NL" sz="1200" dirty="0" err="1"/>
              <a:t>Zirop</a:t>
            </a:r>
            <a:r>
              <a:rPr lang="nl-NL" sz="1200" dirty="0"/>
              <a:t> ruimte V3.2 </a:t>
            </a:r>
          </a:p>
          <a:p>
            <a:r>
              <a:rPr lang="nl-NL" sz="1200" b="1" i="1" dirty="0"/>
              <a:t>Wat als?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/>
              <a:t>je een andere afspraak hebt – </a:t>
            </a:r>
            <a:r>
              <a:rPr lang="nl-NL" sz="1200" dirty="0" err="1"/>
              <a:t>safety</a:t>
            </a:r>
            <a:r>
              <a:rPr lang="nl-NL" sz="1200" dirty="0"/>
              <a:t> </a:t>
            </a:r>
            <a:r>
              <a:rPr lang="nl-NL" sz="1200" dirty="0" err="1"/>
              <a:t>huddle</a:t>
            </a:r>
            <a:r>
              <a:rPr lang="nl-NL" sz="1200" dirty="0"/>
              <a:t> heeft voorrang en heeft verplicht karakter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/>
              <a:t>je afwezig bent – zorg voor overdracht aan je collega, informeer diegene hoe hij geïnformeerd wordt door jouw achterban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/>
              <a:t>Je geen risico's te melden hebt – dan ben je diegene die informatie ontvangt en op de hoogte is wat er speelt in de organisatie. Mogelijk kan helpen met oplossingen</a:t>
            </a:r>
          </a:p>
          <a:p>
            <a:endParaRPr lang="nl-NL" sz="1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285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000" cy="540000"/>
          </a:xfrm>
        </p:spPr>
        <p:txBody>
          <a:bodyPr/>
          <a:lstStyle/>
          <a:p>
            <a:r>
              <a:rPr lang="nl-NL" dirty="0"/>
              <a:t>Organisatie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| Safety huddle | 29-02-2019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4</a:t>
            </a:fld>
            <a:endParaRPr lang="nl-NL" dirty="0"/>
          </a:p>
        </p:txBody>
      </p:sp>
      <p:sp>
        <p:nvSpPr>
          <p:cNvPr id="6" name="PIJL-OMLAAG 5"/>
          <p:cNvSpPr/>
          <p:nvPr/>
        </p:nvSpPr>
        <p:spPr>
          <a:xfrm>
            <a:off x="35496" y="692696"/>
            <a:ext cx="576064" cy="61101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95980"/>
              </p:ext>
            </p:extLst>
          </p:nvPr>
        </p:nvGraphicFramePr>
        <p:xfrm>
          <a:off x="631534" y="703234"/>
          <a:ext cx="8332956" cy="6110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7604">
                <a:tc>
                  <a:txBody>
                    <a:bodyPr/>
                    <a:lstStyle/>
                    <a:p>
                      <a:r>
                        <a:rPr lang="nl-NL" dirty="0"/>
                        <a:t>Wat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Doel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Resultaat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Wanneer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377">
                <a:tc>
                  <a:txBody>
                    <a:bodyPr/>
                    <a:lstStyle/>
                    <a:p>
                      <a:r>
                        <a:rPr lang="nl-NL" sz="1200" dirty="0" err="1"/>
                        <a:t>Obeya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Gezamenlijk op een</a:t>
                      </a:r>
                      <a:r>
                        <a:rPr lang="nl-NL" sz="1200" baseline="0" dirty="0"/>
                        <a:t> effectieve wijze </a:t>
                      </a:r>
                      <a:r>
                        <a:rPr lang="nl-NL" sz="1200" dirty="0"/>
                        <a:t>de</a:t>
                      </a:r>
                      <a:r>
                        <a:rPr lang="nl-NL" sz="1200" baseline="0" dirty="0"/>
                        <a:t> (zorg) uitkomsten te  verbeteren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Effectieve wijze om</a:t>
                      </a:r>
                      <a:r>
                        <a:rPr lang="nl-NL" sz="1200" baseline="0" dirty="0"/>
                        <a:t> de prestaties gezamenlijk te verbeteren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Wekelijks</a:t>
                      </a:r>
                      <a:r>
                        <a:rPr lang="nl-NL" sz="1200" baseline="0" dirty="0"/>
                        <a:t> op donderdag van 09.00 / 09.30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BT</a:t>
                      </a:r>
                    </a:p>
                    <a:p>
                      <a:r>
                        <a:rPr lang="nl-NL" sz="1200" dirty="0"/>
                        <a:t>RVE</a:t>
                      </a:r>
                      <a:r>
                        <a:rPr lang="nl-NL" sz="1200" baseline="0" dirty="0"/>
                        <a:t> / staf MT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Doelstellingen 2018,</a:t>
                      </a:r>
                      <a:r>
                        <a:rPr lang="nl-NL" sz="1200" baseline="0" dirty="0"/>
                        <a:t> KPI, Q rapportage, A3 management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175">
                <a:tc>
                  <a:txBody>
                    <a:bodyPr/>
                    <a:lstStyle/>
                    <a:p>
                      <a:r>
                        <a:rPr lang="nl-NL" sz="1200" dirty="0"/>
                        <a:t>Cascade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Kortcyclisch</a:t>
                      </a:r>
                      <a:r>
                        <a:rPr lang="nl-N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verbeteren door signaleren en oplossen van knelpunten die op </a:t>
                      </a:r>
                      <a:r>
                        <a:rPr lang="nl-NL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RVEniveau</a:t>
                      </a:r>
                      <a:r>
                        <a:rPr lang="nl-N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niet opgelost kunnen worden. 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RVE</a:t>
                      </a:r>
                      <a:r>
                        <a:rPr lang="nl-NL" sz="1200" baseline="0" dirty="0"/>
                        <a:t> MT </a:t>
                      </a:r>
                      <a:r>
                        <a:rPr lang="nl-NL" sz="1200" dirty="0"/>
                        <a:t>dagelijks om 09.00</a:t>
                      </a:r>
                    </a:p>
                    <a:p>
                      <a:r>
                        <a:rPr lang="nl-NL" sz="1200" dirty="0"/>
                        <a:t>BT met RVE MT  om de week donderdag</a:t>
                      </a:r>
                      <a:r>
                        <a:rPr lang="nl-NL" sz="1200" baseline="0" dirty="0"/>
                        <a:t> om 09.00</a:t>
                      </a:r>
                    </a:p>
                    <a:p>
                      <a:r>
                        <a:rPr lang="nl-NL" sz="1200" baseline="0" dirty="0"/>
                        <a:t>RVE MT met BT staf maandelijks op dinsdag om 09.00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BT,</a:t>
                      </a:r>
                      <a:r>
                        <a:rPr lang="nl-NL" sz="1200" baseline="0" dirty="0"/>
                        <a:t> </a:t>
                      </a:r>
                      <a:r>
                        <a:rPr lang="nl-NL" sz="1200" dirty="0"/>
                        <a:t>RVE</a:t>
                      </a:r>
                      <a:r>
                        <a:rPr lang="nl-NL" sz="1200" baseline="0" dirty="0"/>
                        <a:t> management en stafmanagement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8697">
                <a:tc>
                  <a:txBody>
                    <a:bodyPr/>
                    <a:lstStyle/>
                    <a:p>
                      <a:r>
                        <a:rPr lang="nl-NL" sz="1200" dirty="0"/>
                        <a:t>Safety </a:t>
                      </a:r>
                      <a:r>
                        <a:rPr lang="nl-NL" sz="1200" dirty="0" err="1"/>
                        <a:t>Huddle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Op een effectieve wijze met elkaar veiligheidsrisico's en problemen te delen en proactief te beheersen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baseline="0" dirty="0"/>
                        <a:t>Communicatie structuur om de mogelijke risico's en problemen te bespreken, dan wel te beheersen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Dagelijks – 10.00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BT en RVE / staf 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Alle (mogelijke) risico's en problemen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4858">
                <a:tc>
                  <a:txBody>
                    <a:bodyPr/>
                    <a:lstStyle/>
                    <a:p>
                      <a:r>
                        <a:rPr lang="nl-NL" sz="1200" dirty="0" err="1"/>
                        <a:t>Dagstart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Kort cyclus verbeteren </a:t>
                      </a:r>
                      <a:r>
                        <a:rPr lang="nl-NL" sz="1200" dirty="0" err="1"/>
                        <a:t>obv</a:t>
                      </a:r>
                      <a:r>
                        <a:rPr lang="nl-NL" sz="1200" dirty="0"/>
                        <a:t> jaarplan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Overzicht wat er voorgaande dag is gepresteerd de aandachtspunten voor vandaag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Dagelijks – voor</a:t>
                      </a:r>
                      <a:r>
                        <a:rPr lang="nl-NL" sz="1200" baseline="0" dirty="0"/>
                        <a:t> 10.00 uur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Afdelingsniveau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Prioriteiten van die dag. Mogelijke problemen. Nieuwe opnames </a:t>
                      </a:r>
                      <a:r>
                        <a:rPr lang="nl-NL" sz="1200" dirty="0" err="1"/>
                        <a:t>etc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30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Spelregels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| Safety huddle | 29-02-2019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5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Ieder BT lid, (RVE) manager zorgt dat hij / zij input heeft ontvangen van de werkvloer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Iedereen aanwezig om 09.30 uur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Maximaal 15 minuten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Ruimte met inbelmogelijkheid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Het is geen inhoudelijk overleg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Voorzitter </a:t>
            </a:r>
            <a:r>
              <a:rPr lang="nl-NL" dirty="0" err="1"/>
              <a:t>dd</a:t>
            </a:r>
            <a:r>
              <a:rPr lang="nl-NL" dirty="0"/>
              <a:t> BT lid vraagt actief aan iedereen persoonlijk wat zijn inbreng 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/>
              <a:t>Maakt afspraken wie wat beheerst en koppelt dit terug volgende </a:t>
            </a:r>
            <a:r>
              <a:rPr lang="nl-NL" dirty="0" err="1"/>
              <a:t>safety</a:t>
            </a:r>
            <a:r>
              <a:rPr lang="nl-NL" dirty="0"/>
              <a:t> </a:t>
            </a:r>
            <a:r>
              <a:rPr lang="nl-NL" dirty="0" err="1"/>
              <a:t>huddle</a:t>
            </a:r>
            <a:endParaRPr lang="nl-NL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Manager CVI is verantwoordelijk voor verslaglegging van risico’s en aanwezigheid management </a:t>
            </a:r>
            <a:r>
              <a:rPr lang="nl-NL" dirty="0" err="1"/>
              <a:t>incl</a:t>
            </a:r>
            <a:r>
              <a:rPr lang="nl-NL" dirty="0"/>
              <a:t> waarneming in de template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Voorzitter rond af</a:t>
            </a:r>
          </a:p>
        </p:txBody>
      </p:sp>
    </p:spTree>
    <p:extLst>
      <p:ext uri="{BB962C8B-B14F-4D97-AF65-F5344CB8AC3E}">
        <p14:creationId xmlns:p14="http://schemas.microsoft.com/office/powerpoint/2010/main" val="243834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Werkafspraken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| Safety huddle | 29-02-2019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6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395536" y="1124744"/>
            <a:ext cx="8280400" cy="5040000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Safety </a:t>
            </a:r>
            <a:r>
              <a:rPr lang="nl-NL" dirty="0" err="1"/>
              <a:t>huddle</a:t>
            </a:r>
            <a:endParaRPr lang="nl-NL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/>
              <a:t>Template Safety </a:t>
            </a:r>
            <a:r>
              <a:rPr lang="nl-NL" dirty="0" err="1"/>
              <a:t>huddle</a:t>
            </a:r>
            <a:r>
              <a:rPr lang="nl-NL" dirty="0"/>
              <a:t> ligt bij het CVI, tevens verantwoordelijk voor de borging van het beleid en template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err="1"/>
              <a:t>Bestuursecretariaat</a:t>
            </a:r>
            <a:r>
              <a:rPr lang="nl-NL" dirty="0"/>
              <a:t> borgt dagelijkse planning ruimte </a:t>
            </a:r>
            <a:r>
              <a:rPr lang="nl-NL" dirty="0" err="1"/>
              <a:t>Zirop</a:t>
            </a:r>
            <a:r>
              <a:rPr lang="nl-NL" dirty="0"/>
              <a:t> V3.2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/>
              <a:t>Secretariaat (RVE) management borgt planning in agenda van de desbetreffende manager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/>
              <a:t>Iedere 4 weken wordt </a:t>
            </a:r>
            <a:r>
              <a:rPr lang="nl-NL" dirty="0" err="1"/>
              <a:t>ahv</a:t>
            </a:r>
            <a:r>
              <a:rPr lang="nl-NL" dirty="0"/>
              <a:t> evaluatieformulier het proces geëvalueerd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/>
              <a:t>Wijzigingen worden direct opgevolgd door CVI procesbegeleider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/>
              <a:t>Procesbegeleider CVI belt met Mariska de Groot, directeur Meppel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dirty="0"/>
          </a:p>
          <a:p>
            <a:endParaRPr lang="nl-NL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724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000" cy="540000"/>
          </a:xfrm>
        </p:spPr>
        <p:txBody>
          <a:bodyPr/>
          <a:lstStyle/>
          <a:p>
            <a:r>
              <a:rPr lang="nl-NL" dirty="0"/>
              <a:t>Evaluatiecriteria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| Safety huddle | 29-02-2019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7</a:t>
            </a:fld>
            <a:endParaRPr lang="nl-NL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738959"/>
              </p:ext>
            </p:extLst>
          </p:nvPr>
        </p:nvGraphicFramePr>
        <p:xfrm>
          <a:off x="395536" y="908720"/>
          <a:ext cx="8351038" cy="5426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2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4">
                <a:tc gridSpan="6">
                  <a:txBody>
                    <a:bodyPr/>
                    <a:lstStyle/>
                    <a:p>
                      <a:r>
                        <a:rPr lang="nl-NL" dirty="0"/>
                        <a:t>                          Evaluatie Safety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Huddle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734"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Zeer mee eens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Mee eens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Neutraal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Zeer</a:t>
                      </a:r>
                      <a:r>
                        <a:rPr lang="nl-NL" sz="1200" baseline="0" dirty="0"/>
                        <a:t> oneens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Oneens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Totaal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485">
                <a:tc>
                  <a:txBody>
                    <a:bodyPr/>
                    <a:lstStyle/>
                    <a:p>
                      <a:r>
                        <a:rPr lang="nl-NL" sz="1100" dirty="0"/>
                        <a:t>Safety </a:t>
                      </a:r>
                      <a:r>
                        <a:rPr lang="nl-NL" sz="1100" dirty="0" err="1"/>
                        <a:t>huddle</a:t>
                      </a:r>
                      <a:r>
                        <a:rPr lang="nl-NL" sz="1100" dirty="0"/>
                        <a:t> draagt bij aan het verbeteren van de communicatie binnen BT en 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029">
                <a:tc>
                  <a:txBody>
                    <a:bodyPr/>
                    <a:lstStyle/>
                    <a:p>
                      <a:r>
                        <a:rPr lang="nl-NL" sz="1100" dirty="0"/>
                        <a:t>Safety </a:t>
                      </a:r>
                      <a:r>
                        <a:rPr lang="nl-NL" sz="1100" dirty="0" err="1"/>
                        <a:t>huddle</a:t>
                      </a:r>
                      <a:r>
                        <a:rPr lang="nl-NL" sz="1100" dirty="0"/>
                        <a:t> draagt bij aan het eerder signaleren</a:t>
                      </a:r>
                      <a:r>
                        <a:rPr lang="nl-NL" sz="1100" baseline="0" dirty="0"/>
                        <a:t> van problemen / risico’s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8029">
                <a:tc>
                  <a:txBody>
                    <a:bodyPr/>
                    <a:lstStyle/>
                    <a:p>
                      <a:r>
                        <a:rPr lang="nl-NL" sz="1100" dirty="0"/>
                        <a:t>Safety </a:t>
                      </a:r>
                      <a:r>
                        <a:rPr lang="nl-NL" sz="1100" dirty="0" err="1"/>
                        <a:t>huddle</a:t>
                      </a:r>
                      <a:r>
                        <a:rPr lang="nl-NL" sz="1100" baseline="0" dirty="0"/>
                        <a:t> draagt bij aan het sneller beheersen  van problemen / risico’s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8029">
                <a:tc>
                  <a:txBody>
                    <a:bodyPr/>
                    <a:lstStyle/>
                    <a:p>
                      <a:r>
                        <a:rPr lang="nl-NL" sz="1100" dirty="0"/>
                        <a:t>We staan met de juiste mensen bij elkaar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8029">
                <a:tc>
                  <a:txBody>
                    <a:bodyPr/>
                    <a:lstStyle/>
                    <a:p>
                      <a:r>
                        <a:rPr lang="nl-NL" sz="1100" dirty="0"/>
                        <a:t>Het</a:t>
                      </a:r>
                      <a:r>
                        <a:rPr lang="nl-NL" sz="1100" baseline="0" dirty="0"/>
                        <a:t> tijdstip van de </a:t>
                      </a:r>
                      <a:r>
                        <a:rPr lang="nl-NL" sz="1100" baseline="0" dirty="0" err="1"/>
                        <a:t>safety</a:t>
                      </a:r>
                      <a:r>
                        <a:rPr lang="nl-NL" sz="1100" baseline="0" dirty="0"/>
                        <a:t> </a:t>
                      </a:r>
                      <a:r>
                        <a:rPr lang="nl-NL" sz="1100" baseline="0" dirty="0" err="1"/>
                        <a:t>huddle</a:t>
                      </a:r>
                      <a:r>
                        <a:rPr lang="nl-NL" sz="1100" baseline="0" dirty="0"/>
                        <a:t> is voor iedereen haalbaar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44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000" cy="540000"/>
          </a:xfrm>
        </p:spPr>
        <p:txBody>
          <a:bodyPr/>
          <a:lstStyle/>
          <a:p>
            <a:r>
              <a:rPr lang="nl-NL" dirty="0"/>
              <a:t>Checklist (mogelijke) risico’ s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| Safety huddle | 29-02-2019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8</a:t>
            </a:fld>
            <a:endParaRPr lang="nl-NL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B1BFCFFA-6F19-2318-3717-67D1818C2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713352"/>
              </p:ext>
            </p:extLst>
          </p:nvPr>
        </p:nvGraphicFramePr>
        <p:xfrm>
          <a:off x="395536" y="794277"/>
          <a:ext cx="8280000" cy="5515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506">
                <a:tc>
                  <a:txBody>
                    <a:bodyPr/>
                    <a:lstStyle/>
                    <a:p>
                      <a:r>
                        <a:rPr lang="nl-NL" dirty="0"/>
                        <a:t>(mogelijke) risico’ s</a:t>
                      </a:r>
                      <a:endParaRPr lang="nl-NL" baseline="0" dirty="0"/>
                    </a:p>
                    <a:p>
                      <a:r>
                        <a:rPr lang="nl-NL" sz="1200" baseline="0" dirty="0"/>
                        <a:t>Bron: Integraal crisisplan 2017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Ja –</a:t>
                      </a:r>
                      <a:r>
                        <a:rPr lang="nl-NL" baseline="0" dirty="0"/>
                        <a:t> </a:t>
                      </a:r>
                      <a:r>
                        <a:rPr lang="nl-NL" dirty="0"/>
                        <a:t>inbrengen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5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(Mogelijke)</a:t>
                      </a:r>
                      <a:r>
                        <a:rPr lang="nl-NL" sz="1400" baseline="0" dirty="0"/>
                        <a:t> c</a:t>
                      </a:r>
                      <a:r>
                        <a:rPr lang="nl-NL" sz="1400" dirty="0"/>
                        <a:t>alamiteiten in de patiëntenzorg met ernstige vermijdbare schade tot gevolg</a:t>
                      </a:r>
                      <a:r>
                        <a:rPr lang="nl-NL" sz="1400" baseline="0" dirty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aseline="0" dirty="0"/>
                        <a:t>VIM meldingen 3 / 4 worden dagelijks ingebracht. Begin en einde </a:t>
                      </a:r>
                      <a:r>
                        <a:rPr lang="nl-NL" sz="1400" baseline="0" dirty="0" err="1"/>
                        <a:t>vd</a:t>
                      </a:r>
                      <a:r>
                        <a:rPr lang="nl-NL" sz="1400" baseline="0" dirty="0"/>
                        <a:t> maand # incidenten gerelateerd aan </a:t>
                      </a:r>
                      <a:r>
                        <a:rPr lang="nl-NL" sz="1400" baseline="0" dirty="0" err="1"/>
                        <a:t>prio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135">
                <a:tc>
                  <a:txBody>
                    <a:bodyPr/>
                    <a:lstStyle/>
                    <a:p>
                      <a:r>
                        <a:rPr lang="nl-N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Verstoring door uitval nutsvoorziening, apparatuur of alle type ICT ondersteuning:</a:t>
                      </a:r>
                    </a:p>
                    <a:p>
                      <a:r>
                        <a:rPr lang="nl-N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denk aan uitval water, gas, EPD, </a:t>
                      </a:r>
                      <a:r>
                        <a:rPr lang="nl-NL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Raet</a:t>
                      </a:r>
                      <a:r>
                        <a:rPr lang="nl-N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iDoc</a:t>
                      </a:r>
                      <a:r>
                        <a:rPr lang="nl-N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etc.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054">
                <a:tc>
                  <a:txBody>
                    <a:bodyPr/>
                    <a:lstStyle/>
                    <a:p>
                      <a:r>
                        <a:rPr lang="nl-NL" sz="1400" dirty="0"/>
                        <a:t>Verstoring</a:t>
                      </a:r>
                      <a:r>
                        <a:rPr lang="nl-NL" sz="1400" baseline="0" dirty="0"/>
                        <a:t> </a:t>
                      </a:r>
                      <a:r>
                        <a:rPr lang="nl-NL" sz="1400" dirty="0"/>
                        <a:t>interne</a:t>
                      </a:r>
                      <a:r>
                        <a:rPr lang="nl-NL" sz="1400" baseline="0" dirty="0"/>
                        <a:t> </a:t>
                      </a:r>
                      <a:r>
                        <a:rPr lang="nl-NL" sz="1400" dirty="0"/>
                        <a:t>orde:</a:t>
                      </a:r>
                    </a:p>
                    <a:p>
                      <a:r>
                        <a:rPr lang="nl-NL" sz="1400" dirty="0"/>
                        <a:t>denk aan agressie,</a:t>
                      </a:r>
                      <a:r>
                        <a:rPr lang="nl-NL" sz="1400" baseline="0" dirty="0"/>
                        <a:t> diefstal, vernieling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054">
                <a:tc>
                  <a:txBody>
                    <a:bodyPr/>
                    <a:lstStyle/>
                    <a:p>
                      <a:r>
                        <a:rPr lang="nl-N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Verstoring door acuut personeelstekort</a:t>
                      </a:r>
                    </a:p>
                    <a:p>
                      <a:r>
                        <a:rPr lang="nl-N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(ziekte of staking)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054">
                <a:tc>
                  <a:txBody>
                    <a:bodyPr/>
                    <a:lstStyle/>
                    <a:p>
                      <a:r>
                        <a:rPr lang="nl-NL" sz="1400" dirty="0"/>
                        <a:t>Verstoring door</a:t>
                      </a:r>
                      <a:r>
                        <a:rPr lang="nl-NL" sz="1400" baseline="0" dirty="0"/>
                        <a:t> b</a:t>
                      </a:r>
                      <a:r>
                        <a:rPr lang="nl-NL" sz="1400" dirty="0"/>
                        <a:t>esmetting</a:t>
                      </a:r>
                      <a:r>
                        <a:rPr lang="nl-NL" sz="1400" baseline="0" dirty="0"/>
                        <a:t> </a:t>
                      </a:r>
                      <a:r>
                        <a:rPr lang="nl-NL" sz="1400" dirty="0"/>
                        <a:t>(mensen</a:t>
                      </a:r>
                      <a:r>
                        <a:rPr lang="nl-NL" sz="1400" baseline="0" dirty="0"/>
                        <a:t> of </a:t>
                      </a:r>
                      <a:r>
                        <a:rPr lang="nl-NL" sz="1400" dirty="0"/>
                        <a:t>middelen):</a:t>
                      </a:r>
                    </a:p>
                    <a:p>
                      <a:r>
                        <a:rPr lang="nl-NL" sz="1400" dirty="0"/>
                        <a:t>denk aan nucleair afval, ongedierte,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054">
                <a:tc>
                  <a:txBody>
                    <a:bodyPr/>
                    <a:lstStyle/>
                    <a:p>
                      <a:r>
                        <a:rPr lang="nl-NL" sz="1400" dirty="0"/>
                        <a:t>Verstoring door logistieke stagnatie</a:t>
                      </a:r>
                    </a:p>
                    <a:p>
                      <a:r>
                        <a:rPr lang="nl-NL" sz="1400" dirty="0"/>
                        <a:t>(re-calls,</a:t>
                      </a:r>
                      <a:r>
                        <a:rPr lang="nl-NL" sz="1400" baseline="0" dirty="0"/>
                        <a:t> leveranciers)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567">
                <a:tc>
                  <a:txBody>
                    <a:bodyPr/>
                    <a:lstStyle/>
                    <a:p>
                      <a:r>
                        <a:rPr lang="nl-NL" sz="1400" dirty="0"/>
                        <a:t>Verstoring</a:t>
                      </a:r>
                      <a:r>
                        <a:rPr lang="nl-NL" sz="1400" baseline="0" dirty="0"/>
                        <a:t> </a:t>
                      </a:r>
                      <a:r>
                        <a:rPr lang="nl-NL" sz="1400" dirty="0"/>
                        <a:t>door groot</a:t>
                      </a:r>
                      <a:r>
                        <a:rPr lang="nl-NL" sz="1400" baseline="0" dirty="0"/>
                        <a:t> </a:t>
                      </a:r>
                      <a:r>
                        <a:rPr lang="nl-NL" sz="1400" dirty="0"/>
                        <a:t>aanbod van patiënten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9610">
                <a:tc>
                  <a:txBody>
                    <a:bodyPr/>
                    <a:lstStyle/>
                    <a:p>
                      <a:r>
                        <a:rPr lang="nl-NL" sz="1400" dirty="0"/>
                        <a:t>Verstoring</a:t>
                      </a:r>
                      <a:r>
                        <a:rPr lang="nl-NL" sz="1400" baseline="0" dirty="0"/>
                        <a:t> </a:t>
                      </a:r>
                      <a:r>
                        <a:rPr lang="nl-NL" sz="1400" dirty="0"/>
                        <a:t>door brand,</a:t>
                      </a:r>
                      <a:r>
                        <a:rPr lang="nl-NL" sz="1400" baseline="0" dirty="0"/>
                        <a:t> </a:t>
                      </a:r>
                      <a:r>
                        <a:rPr lang="nl-NL" sz="1400" dirty="0"/>
                        <a:t>ontploffing</a:t>
                      </a:r>
                      <a:r>
                        <a:rPr lang="nl-NL" sz="1400" baseline="0" dirty="0"/>
                        <a:t> of i</a:t>
                      </a:r>
                      <a:r>
                        <a:rPr lang="nl-NL" sz="1400" dirty="0"/>
                        <a:t>nstorting:</a:t>
                      </a:r>
                    </a:p>
                    <a:p>
                      <a:r>
                        <a:rPr lang="nl-NL" sz="1400" dirty="0"/>
                        <a:t>denk aan gaslek, wateroverlast of weersomstandigheden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86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800" dirty="0"/>
              <a:t>Doel: Op een effectieve wijze met elkaar veiligheidsrisico's en problemen te delen en proactief te beheersen</a:t>
            </a:r>
            <a:br>
              <a:rPr lang="nl-NL" sz="1800" dirty="0"/>
            </a:br>
            <a:endParaRPr lang="nl-NL" sz="180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| Safety huddle | 29-02-2019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9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b="1" i="1" dirty="0"/>
              <a:t>Spelregels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Ieder BT lid, (RVE) manager zorgt dat hij / zij input heeft ontvangen van de werkvloer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Iedereen aanwezig om 09.30 uur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Maximaal 15 minuten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Ruimte met inbelmogelijkheid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Het is geen inhoudelijk overleg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Voorzitter </a:t>
            </a:r>
            <a:r>
              <a:rPr lang="nl-NL" dirty="0" err="1"/>
              <a:t>dd</a:t>
            </a:r>
            <a:r>
              <a:rPr lang="nl-NL" dirty="0"/>
              <a:t> BT lid vraagt actief aan iedereen persoonlijk wat zijn inbreng 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/>
              <a:t>Maakt afspraken wie wat beheerst en koppelt dit terug volgende </a:t>
            </a:r>
            <a:r>
              <a:rPr lang="nl-NL" dirty="0" err="1"/>
              <a:t>safety</a:t>
            </a:r>
            <a:r>
              <a:rPr lang="nl-NL" dirty="0"/>
              <a:t> </a:t>
            </a:r>
            <a:r>
              <a:rPr lang="nl-NL" dirty="0" err="1"/>
              <a:t>huddle</a:t>
            </a:r>
            <a:endParaRPr lang="nl-NL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Manager CVI is verantwoordelijk voor verslaglegging van risico’s en aanwezigheid management </a:t>
            </a:r>
            <a:r>
              <a:rPr lang="nl-NL" dirty="0" err="1"/>
              <a:t>incl</a:t>
            </a:r>
            <a:r>
              <a:rPr lang="nl-NL" dirty="0"/>
              <a:t> waarneming in de template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Voorzitter rond af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076271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 Groen">
  <a:themeElements>
    <a:clrScheme name="Isala_Palet_Groen">
      <a:dk1>
        <a:srgbClr val="000000"/>
      </a:dk1>
      <a:lt1>
        <a:sysClr val="window" lastClr="FFFFFF"/>
      </a:lt1>
      <a:dk2>
        <a:srgbClr val="00A44B"/>
      </a:dk2>
      <a:lt2>
        <a:srgbClr val="FFFFFF"/>
      </a:lt2>
      <a:accent1>
        <a:srgbClr val="00774B"/>
      </a:accent1>
      <a:accent2>
        <a:srgbClr val="249F8C"/>
      </a:accent2>
      <a:accent3>
        <a:srgbClr val="82CEC1"/>
      </a:accent3>
      <a:accent4>
        <a:srgbClr val="00A44B"/>
      </a:accent4>
      <a:accent5>
        <a:srgbClr val="70BF54"/>
      </a:accent5>
      <a:accent6>
        <a:srgbClr val="B1D56E"/>
      </a:accent6>
      <a:hlink>
        <a:srgbClr val="B1D56E"/>
      </a:hlink>
      <a:folHlink>
        <a:srgbClr val="82CEC1"/>
      </a:folHlink>
    </a:clrScheme>
    <a:fontScheme name="Isa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65966a-6c18-4f65-af41-c48461925448" xsi:nil="true"/>
    <lcf76f155ced4ddcb4097134ff3c332f xmlns="27c2f769-47a8-4b68-86b4-d78551aa356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FCFFA0E3617141AEB360AB81508546" ma:contentTypeVersion="15" ma:contentTypeDescription="Create a new document." ma:contentTypeScope="" ma:versionID="70fcbf2d9d8da9724e357b71b37d1d08">
  <xsd:schema xmlns:xsd="http://www.w3.org/2001/XMLSchema" xmlns:xs="http://www.w3.org/2001/XMLSchema" xmlns:p="http://schemas.microsoft.com/office/2006/metadata/properties" xmlns:ns2="27c2f769-47a8-4b68-86b4-d78551aa356c" xmlns:ns3="2fb51d68-823b-4058-b355-b5fa638549c4" xmlns:ns4="3a65966a-6c18-4f65-af41-c48461925448" targetNamespace="http://schemas.microsoft.com/office/2006/metadata/properties" ma:root="true" ma:fieldsID="8faf2666983fe0f72359124a9eb2b19b" ns2:_="" ns3:_="" ns4:_="">
    <xsd:import namespace="27c2f769-47a8-4b68-86b4-d78551aa356c"/>
    <xsd:import namespace="2fb51d68-823b-4058-b355-b5fa638549c4"/>
    <xsd:import namespace="3a65966a-6c18-4f65-af41-c484619254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2f769-47a8-4b68-86b4-d78551aa35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53940b5-3134-4203-af87-55f8910207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51d68-823b-4058-b355-b5fa638549c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5966a-6c18-4f65-af41-c4846192544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75c7fa3-829c-4275-b6e9-f4520ada7cba}" ma:internalName="TaxCatchAll" ma:showField="CatchAllData" ma:web="2fb51d68-823b-4058-b355-b5fa638549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AFD0C1-2EF7-41E4-8FC3-23B0D5FF2B73}">
  <ds:schemaRefs>
    <ds:schemaRef ds:uri="http://schemas.microsoft.com/office/2006/metadata/properties"/>
    <ds:schemaRef ds:uri="http://schemas.microsoft.com/office/infopath/2007/PartnerControls"/>
    <ds:schemaRef ds:uri="3a65966a-6c18-4f65-af41-c48461925448"/>
    <ds:schemaRef ds:uri="27c2f769-47a8-4b68-86b4-d78551aa356c"/>
  </ds:schemaRefs>
</ds:datastoreItem>
</file>

<file path=customXml/itemProps2.xml><?xml version="1.0" encoding="utf-8"?>
<ds:datastoreItem xmlns:ds="http://schemas.openxmlformats.org/officeDocument/2006/customXml" ds:itemID="{61CAB36F-FA85-4FE9-8FC2-71CB6BFE05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c2f769-47a8-4b68-86b4-d78551aa356c"/>
    <ds:schemaRef ds:uri="2fb51d68-823b-4058-b355-b5fa638549c4"/>
    <ds:schemaRef ds:uri="3a65966a-6c18-4f65-af41-c484619254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36C3B9-69ED-4038-8087-314C0F7D31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Isala_PowerPoint_Groen</Template>
  <TotalTime>1099</TotalTime>
  <Words>1124</Words>
  <Application>Microsoft Office PowerPoint</Application>
  <PresentationFormat>Diavoorstelling (4:3)</PresentationFormat>
  <Paragraphs>163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Presentatie Groen</vt:lpstr>
      <vt:lpstr>Isala Safety huddle </vt:lpstr>
      <vt:lpstr>8 Ws van een Safety huddle</vt:lpstr>
      <vt:lpstr>8 Ws van een Safety huddle 2</vt:lpstr>
      <vt:lpstr>Organisatie</vt:lpstr>
      <vt:lpstr>Spelregels</vt:lpstr>
      <vt:lpstr>Werkafspraken</vt:lpstr>
      <vt:lpstr>Evaluatiecriteria</vt:lpstr>
      <vt:lpstr>Checklist (mogelijke) risico’ s</vt:lpstr>
      <vt:lpstr>Doel: Op een effectieve wijze met elkaar veiligheidsrisico's en problemen te delen en proactief te beheersen </vt:lpstr>
      <vt:lpstr>Safety Huddle 3.0</vt:lpstr>
    </vt:vector>
  </TitlesOfParts>
  <Company>Isala klinieken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Isala Safety huddle</dc:title>
  <dc:subject>Template voor een presentatie</dc:subject>
  <dc:creator>Rhijn, Annemarie van</dc:creator>
  <dc:description>versie 1.0.0</dc:description>
  <cp:lastModifiedBy>Corinne Zondag</cp:lastModifiedBy>
  <cp:revision>76</cp:revision>
  <dcterms:created xsi:type="dcterms:W3CDTF">2017-11-01T10:48:10Z</dcterms:created>
  <dcterms:modified xsi:type="dcterms:W3CDTF">2022-06-09T11:00:26Z</dcterms:modified>
  <cp:category>Huisstijl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0x010100ACFCFFA0E3617141AEB360AB81508546</vt:lpwstr>
  </property>
  <property fmtid="{D5CDD505-2E9C-101B-9397-08002B2CF9AE}" pid="3" name="MediaServiceImageTags">
    <vt:lpwstr/>
  </property>
</Properties>
</file>