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68" r:id="rId3"/>
    <p:sldId id="269" r:id="rId4"/>
    <p:sldId id="270" r:id="rId5"/>
    <p:sldId id="271" r:id="rId6"/>
    <p:sldId id="257" r:id="rId7"/>
    <p:sldId id="258" r:id="rId8"/>
    <p:sldId id="259" r:id="rId9"/>
    <p:sldId id="261" r:id="rId10"/>
    <p:sldId id="262" r:id="rId11"/>
    <p:sldId id="263" r:id="rId12"/>
    <p:sldId id="264" r:id="rId13"/>
    <p:sldId id="267" r:id="rId14"/>
    <p:sldId id="272" r:id="rId15"/>
    <p:sldId id="265" r:id="rId16"/>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A04787A-DC05-4D32-9B6C-AE313CB69A7A}" type="datetimeFigureOut">
              <a:rPr lang="nl-NL" smtClean="0"/>
              <a:t>28-9-2022</a:t>
            </a:fld>
            <a:endParaRPr lang="nl-NL"/>
          </a:p>
        </p:txBody>
      </p:sp>
      <p:sp>
        <p:nvSpPr>
          <p:cNvPr id="4" name="Tijdelijke aanduiding voor voettekst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A03406BB-E746-4548-82B7-C90B056FE83E}" type="slidenum">
              <a:rPr lang="nl-NL" smtClean="0"/>
              <a:t>‹nr.›</a:t>
            </a:fld>
            <a:endParaRPr lang="nl-NL"/>
          </a:p>
        </p:txBody>
      </p:sp>
    </p:spTree>
    <p:extLst>
      <p:ext uri="{BB962C8B-B14F-4D97-AF65-F5344CB8AC3E}">
        <p14:creationId xmlns:p14="http://schemas.microsoft.com/office/powerpoint/2010/main" val="344268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7112878-DEAA-42E8-B322-015ED685C80B}" type="datetimeFigureOut">
              <a:rPr lang="nl-NL" smtClean="0"/>
              <a:t>28-9-2022</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21CCDC3-6E0F-4067-AF66-B70A79C8001B}" type="slidenum">
              <a:rPr lang="nl-NL" smtClean="0"/>
              <a:t>‹nr.›</a:t>
            </a:fld>
            <a:endParaRPr lang="nl-NL"/>
          </a:p>
        </p:txBody>
      </p:sp>
    </p:spTree>
    <p:extLst>
      <p:ext uri="{BB962C8B-B14F-4D97-AF65-F5344CB8AC3E}">
        <p14:creationId xmlns:p14="http://schemas.microsoft.com/office/powerpoint/2010/main" val="198253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2</a:t>
            </a:fld>
            <a:endParaRPr lang="nl-NL">
              <a:solidFill>
                <a:prstClr val="black"/>
              </a:solidFill>
            </a:endParaRPr>
          </a:p>
        </p:txBody>
      </p:sp>
    </p:spTree>
    <p:extLst>
      <p:ext uri="{BB962C8B-B14F-4D97-AF65-F5344CB8AC3E}">
        <p14:creationId xmlns:p14="http://schemas.microsoft.com/office/powerpoint/2010/main" val="335829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383200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181582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257821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263528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317473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0EC154DB-CE33-47B5-BDCA-D6794ABCA3E1}" type="slidenum">
              <a:rPr lang="nl-NL" smtClean="0"/>
              <a:pPr>
                <a:defRPr/>
              </a:pPr>
              <a:t>5</a:t>
            </a:fld>
            <a:endParaRPr lang="nl-NL" dirty="0"/>
          </a:p>
        </p:txBody>
      </p:sp>
    </p:spTree>
    <p:extLst>
      <p:ext uri="{BB962C8B-B14F-4D97-AF65-F5344CB8AC3E}">
        <p14:creationId xmlns:p14="http://schemas.microsoft.com/office/powerpoint/2010/main" val="163457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76397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7</a:t>
            </a:fld>
            <a:endParaRPr lang="nl-NL">
              <a:solidFill>
                <a:prstClr val="black"/>
              </a:solidFill>
            </a:endParaRPr>
          </a:p>
        </p:txBody>
      </p:sp>
    </p:spTree>
    <p:extLst>
      <p:ext uri="{BB962C8B-B14F-4D97-AF65-F5344CB8AC3E}">
        <p14:creationId xmlns:p14="http://schemas.microsoft.com/office/powerpoint/2010/main" val="259470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413518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351452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D1063BF-4A0E-A64D-A53F-17C433B46E38}"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237876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1408981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98229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551627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zonder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dirty="0"/>
              <a:t>Klik om stijl te bewerken</a:t>
            </a:r>
          </a:p>
        </p:txBody>
      </p:sp>
      <p:sp>
        <p:nvSpPr>
          <p:cNvPr id="3" name="Ondertitel 2">
            <a:extLst>
              <a:ext uri="{FF2B5EF4-FFF2-40B4-BE49-F238E27FC236}">
                <a16:creationId xmlns=""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621773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zonder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dirty="0"/>
              <a:t>Klik om stijl te bewerken</a:t>
            </a:r>
          </a:p>
        </p:txBody>
      </p:sp>
      <p:sp>
        <p:nvSpPr>
          <p:cNvPr id="3" name="Ondertitel 2">
            <a:extLst>
              <a:ext uri="{FF2B5EF4-FFF2-40B4-BE49-F238E27FC236}">
                <a16:creationId xmlns=""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590514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dirty="0"/>
              <a:t>Klik om stijl te bewerken</a:t>
            </a:r>
          </a:p>
        </p:txBody>
      </p:sp>
      <p:sp>
        <p:nvSpPr>
          <p:cNvPr id="3" name="Ondertitel 2">
            <a:extLst>
              <a:ext uri="{FF2B5EF4-FFF2-40B4-BE49-F238E27FC236}">
                <a16:creationId xmlns=""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afbeelding 5">
            <a:extLst>
              <a:ext uri="{FF2B5EF4-FFF2-40B4-BE49-F238E27FC236}">
                <a16:creationId xmlns="" xmlns:a16="http://schemas.microsoft.com/office/drawing/2014/main" id="{79ED6C7C-0AE2-3744-AE56-723C24B2AEDB}"/>
              </a:ext>
            </a:extLst>
          </p:cNvPr>
          <p:cNvSpPr>
            <a:spLocks noGrp="1"/>
          </p:cNvSpPr>
          <p:nvPr>
            <p:ph type="pic" sz="quarter" idx="13"/>
          </p:nvPr>
        </p:nvSpPr>
        <p:spPr>
          <a:xfrm>
            <a:off x="-461746" y="2032714"/>
            <a:ext cx="3060000" cy="3060000"/>
          </a:xfrm>
          <a:prstGeom prst="ellipse">
            <a:avLst/>
          </a:prstGeom>
          <a:solidFill>
            <a:schemeClr val="bg1"/>
          </a:solidFill>
        </p:spPr>
        <p:txBody>
          <a:bodyPr/>
          <a:lstStyle/>
          <a:p>
            <a:endParaRPr lang="nl-NL" dirty="0"/>
          </a:p>
        </p:txBody>
      </p:sp>
    </p:spTree>
    <p:extLst>
      <p:ext uri="{BB962C8B-B14F-4D97-AF65-F5344CB8AC3E}">
        <p14:creationId xmlns:p14="http://schemas.microsoft.com/office/powerpoint/2010/main" val="248314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3">
            <a:extLst>
              <a:ext uri="{FF2B5EF4-FFF2-40B4-BE49-F238E27FC236}">
                <a16:creationId xmlns=""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29E8E18-9460-B04A-909E-17CE559690F9}"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8" name="Tijdelijke aanduiding voor dianummer 5">
            <a:extLst>
              <a:ext uri="{FF2B5EF4-FFF2-40B4-BE49-F238E27FC236}">
                <a16:creationId xmlns=""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solidFill>
                  <a:srgbClr val="808080">
                    <a:tint val="75000"/>
                  </a:srgbClr>
                </a:solidFill>
              </a:rPr>
              <a:pPr/>
              <a:t>‹nr.›</a:t>
            </a:fld>
            <a:endParaRPr lang="nl-NL" dirty="0">
              <a:solidFill>
                <a:srgbClr val="808080">
                  <a:tint val="75000"/>
                </a:srgbClr>
              </a:solidFill>
            </a:endParaRPr>
          </a:p>
        </p:txBody>
      </p:sp>
      <p:sp>
        <p:nvSpPr>
          <p:cNvPr id="9" name="Tijdelijke aanduiding voor voettekst 4">
            <a:extLst>
              <a:ext uri="{FF2B5EF4-FFF2-40B4-BE49-F238E27FC236}">
                <a16:creationId xmlns=""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solidFill>
                <a:srgbClr val="808080">
                  <a:tint val="75000"/>
                </a:srgbClr>
              </a:solidFill>
            </a:endParaRPr>
          </a:p>
        </p:txBody>
      </p:sp>
    </p:spTree>
    <p:extLst>
      <p:ext uri="{BB962C8B-B14F-4D97-AF65-F5344CB8AC3E}">
        <p14:creationId xmlns:p14="http://schemas.microsoft.com/office/powerpoint/2010/main" val="32291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3">
            <a:extLst>
              <a:ext uri="{FF2B5EF4-FFF2-40B4-BE49-F238E27FC236}">
                <a16:creationId xmlns=""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29E8E18-9460-B04A-909E-17CE559690F9}"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8" name="Tijdelijke aanduiding voor dianummer 5">
            <a:extLst>
              <a:ext uri="{FF2B5EF4-FFF2-40B4-BE49-F238E27FC236}">
                <a16:creationId xmlns=""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solidFill>
                  <a:srgbClr val="808080">
                    <a:tint val="75000"/>
                  </a:srgbClr>
                </a:solidFill>
              </a:rPr>
              <a:pPr/>
              <a:t>‹nr.›</a:t>
            </a:fld>
            <a:endParaRPr lang="nl-NL" dirty="0">
              <a:solidFill>
                <a:srgbClr val="808080">
                  <a:tint val="75000"/>
                </a:srgbClr>
              </a:solidFill>
            </a:endParaRPr>
          </a:p>
        </p:txBody>
      </p:sp>
      <p:sp>
        <p:nvSpPr>
          <p:cNvPr id="9" name="Tijdelijke aanduiding voor voettekst 4">
            <a:extLst>
              <a:ext uri="{FF2B5EF4-FFF2-40B4-BE49-F238E27FC236}">
                <a16:creationId xmlns=""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solidFill>
                <a:srgbClr val="808080">
                  <a:tint val="75000"/>
                </a:srgbClr>
              </a:solidFill>
            </a:endParaRPr>
          </a:p>
        </p:txBody>
      </p:sp>
    </p:spTree>
    <p:extLst>
      <p:ext uri="{BB962C8B-B14F-4D97-AF65-F5344CB8AC3E}">
        <p14:creationId xmlns:p14="http://schemas.microsoft.com/office/powerpoint/2010/main" val="28321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A79162A-C962-5247-85C4-C835422D4B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01B61FC0-C3D3-624A-87D1-FB054FBCE887}"/>
              </a:ext>
            </a:extLst>
          </p:cNvPr>
          <p:cNvSpPr>
            <a:spLocks noGrp="1"/>
          </p:cNvSpPr>
          <p:nvPr>
            <p:ph type="body" idx="1"/>
          </p:nvPr>
        </p:nvSpPr>
        <p:spPr>
          <a:xfrm>
            <a:off x="831850" y="4914900"/>
            <a:ext cx="10515600" cy="11747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endParaRPr lang="nl-NL" dirty="0"/>
          </a:p>
        </p:txBody>
      </p:sp>
      <p:sp>
        <p:nvSpPr>
          <p:cNvPr id="4" name="Tijdelijke aanduiding voor datum 3">
            <a:extLst>
              <a:ext uri="{FF2B5EF4-FFF2-40B4-BE49-F238E27FC236}">
                <a16:creationId xmlns="" xmlns:a16="http://schemas.microsoft.com/office/drawing/2014/main" id="{AC31072C-227D-4648-B71E-19FDA4354E83}"/>
              </a:ext>
            </a:extLst>
          </p:cNvPr>
          <p:cNvSpPr>
            <a:spLocks noGrp="1"/>
          </p:cNvSpPr>
          <p:nvPr>
            <p:ph type="dt" sz="half" idx="10"/>
          </p:nvPr>
        </p:nvSpPr>
        <p:spPr/>
        <p:txBody>
          <a:bodyPr/>
          <a:lstStyle/>
          <a:p>
            <a:fld id="{58838A15-6D0C-3F44-A2C9-12343B3C3BFB}" type="datetime4">
              <a:rPr lang="nl-NL" smtClean="0">
                <a:solidFill>
                  <a:srgbClr val="808080">
                    <a:tint val="75000"/>
                  </a:srgbClr>
                </a:solidFill>
              </a:rPr>
              <a:pPr/>
              <a:t>28 september 2022</a:t>
            </a:fld>
            <a:endParaRPr lang="nl-NL">
              <a:solidFill>
                <a:srgbClr val="808080">
                  <a:tint val="75000"/>
                </a:srgbClr>
              </a:solidFill>
            </a:endParaRPr>
          </a:p>
        </p:txBody>
      </p:sp>
      <p:sp>
        <p:nvSpPr>
          <p:cNvPr id="5" name="Tijdelijke aanduiding voor voettekst 4">
            <a:extLst>
              <a:ext uri="{FF2B5EF4-FFF2-40B4-BE49-F238E27FC236}">
                <a16:creationId xmlns="" xmlns:a16="http://schemas.microsoft.com/office/drawing/2014/main" id="{4220083E-242E-9B43-AA92-594346FFF57E}"/>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6" name="Tijdelijke aanduiding voor dianummer 5">
            <a:extLst>
              <a:ext uri="{FF2B5EF4-FFF2-40B4-BE49-F238E27FC236}">
                <a16:creationId xmlns="" xmlns:a16="http://schemas.microsoft.com/office/drawing/2014/main" id="{A14E69AA-91F5-E249-AE15-B879C7EC4E66}"/>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2763211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A46A2BD-4579-AB46-90D6-A1A39D0AF19B}"/>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 xmlns:a16="http://schemas.microsoft.com/office/drawing/2014/main" id="{5DF8767C-F015-4A41-9ECB-85AA3E0623ED}"/>
              </a:ext>
            </a:extLst>
          </p:cNvPr>
          <p:cNvSpPr>
            <a:spLocks noGrp="1"/>
          </p:cNvSpPr>
          <p:nvPr>
            <p:ph sz="half" idx="1"/>
          </p:nvPr>
        </p:nvSpPr>
        <p:spPr>
          <a:xfrm>
            <a:off x="838200" y="1922400"/>
            <a:ext cx="5181600" cy="4351338"/>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 xmlns:a16="http://schemas.microsoft.com/office/drawing/2014/main" id="{4B3FE60F-940C-8E4E-AB9F-E94717F37497}"/>
              </a:ext>
            </a:extLst>
          </p:cNvPr>
          <p:cNvSpPr>
            <a:spLocks noGrp="1"/>
          </p:cNvSpPr>
          <p:nvPr>
            <p:ph sz="half" idx="2"/>
          </p:nvPr>
        </p:nvSpPr>
        <p:spPr>
          <a:xfrm>
            <a:off x="6172200" y="1922400"/>
            <a:ext cx="5181600" cy="4351338"/>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 xmlns:a16="http://schemas.microsoft.com/office/drawing/2014/main" id="{4BB708B0-E741-8045-92A8-795595E83C3E}"/>
              </a:ext>
            </a:extLst>
          </p:cNvPr>
          <p:cNvSpPr>
            <a:spLocks noGrp="1"/>
          </p:cNvSpPr>
          <p:nvPr>
            <p:ph type="dt" sz="half" idx="10"/>
          </p:nvPr>
        </p:nvSpPr>
        <p:spPr/>
        <p:txBody>
          <a:bodyPr/>
          <a:lstStyle/>
          <a:p>
            <a:fld id="{A892A69D-540D-7748-87FF-E1EDCACC325C}" type="datetime4">
              <a:rPr lang="nl-NL" smtClean="0">
                <a:solidFill>
                  <a:srgbClr val="808080">
                    <a:tint val="75000"/>
                  </a:srgbClr>
                </a:solidFill>
              </a:rPr>
              <a:pPr/>
              <a:t>28 september 2022</a:t>
            </a:fld>
            <a:endParaRPr lang="nl-NL">
              <a:solidFill>
                <a:srgbClr val="808080">
                  <a:tint val="75000"/>
                </a:srgbClr>
              </a:solidFill>
            </a:endParaRPr>
          </a:p>
        </p:txBody>
      </p:sp>
      <p:sp>
        <p:nvSpPr>
          <p:cNvPr id="6" name="Tijdelijke aanduiding voor voettekst 5">
            <a:extLst>
              <a:ext uri="{FF2B5EF4-FFF2-40B4-BE49-F238E27FC236}">
                <a16:creationId xmlns="" xmlns:a16="http://schemas.microsoft.com/office/drawing/2014/main" id="{053D54B7-2CED-A640-AE5D-B4F1DAA02684}"/>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7" name="Tijdelijke aanduiding voor dianummer 6">
            <a:extLst>
              <a:ext uri="{FF2B5EF4-FFF2-40B4-BE49-F238E27FC236}">
                <a16:creationId xmlns="" xmlns:a16="http://schemas.microsoft.com/office/drawing/2014/main" id="{850CA6A8-412B-7E40-9A60-8A65B7C4819C}"/>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393047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BB9D83B6-B859-184F-8AE2-7F02304F592E}"/>
              </a:ext>
            </a:extLst>
          </p:cNvPr>
          <p:cNvSpPr>
            <a:spLocks noGrp="1"/>
          </p:cNvSpPr>
          <p:nvPr>
            <p:ph type="body" idx="1"/>
          </p:nvPr>
        </p:nvSpPr>
        <p:spPr>
          <a:xfrm>
            <a:off x="839788" y="1922400"/>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4" name="Tijdelijke aanduiding voor inhoud 3">
            <a:extLst>
              <a:ext uri="{FF2B5EF4-FFF2-40B4-BE49-F238E27FC236}">
                <a16:creationId xmlns="" xmlns:a16="http://schemas.microsoft.com/office/drawing/2014/main" id="{60166EB5-1E3F-C546-BFCE-0D6466D58D4A}"/>
              </a:ext>
            </a:extLst>
          </p:cNvPr>
          <p:cNvSpPr>
            <a:spLocks noGrp="1"/>
          </p:cNvSpPr>
          <p:nvPr>
            <p:ph sz="half" idx="2"/>
          </p:nvPr>
        </p:nvSpPr>
        <p:spPr>
          <a:xfrm>
            <a:off x="839788" y="2746312"/>
            <a:ext cx="5157787"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 xmlns:a16="http://schemas.microsoft.com/office/drawing/2014/main" id="{DE931154-E7EE-1A4D-86B8-BF3155E07269}"/>
              </a:ext>
            </a:extLst>
          </p:cNvPr>
          <p:cNvSpPr>
            <a:spLocks noGrp="1"/>
          </p:cNvSpPr>
          <p:nvPr>
            <p:ph type="body" sz="quarter" idx="3"/>
          </p:nvPr>
        </p:nvSpPr>
        <p:spPr>
          <a:xfrm>
            <a:off x="6172200" y="1922400"/>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 xmlns:a16="http://schemas.microsoft.com/office/drawing/2014/main" id="{B9D3BF2B-8269-754D-95DE-D9A19D90C10F}"/>
              </a:ext>
            </a:extLst>
          </p:cNvPr>
          <p:cNvSpPr>
            <a:spLocks noGrp="1"/>
          </p:cNvSpPr>
          <p:nvPr>
            <p:ph sz="quarter" idx="4"/>
          </p:nvPr>
        </p:nvSpPr>
        <p:spPr>
          <a:xfrm>
            <a:off x="6172200" y="2746312"/>
            <a:ext cx="5183188"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 xmlns:a16="http://schemas.microsoft.com/office/drawing/2014/main" id="{38F54E40-19BE-DA4B-BB5C-E2336716E59D}"/>
              </a:ext>
            </a:extLst>
          </p:cNvPr>
          <p:cNvSpPr>
            <a:spLocks noGrp="1"/>
          </p:cNvSpPr>
          <p:nvPr>
            <p:ph type="dt" sz="half" idx="10"/>
          </p:nvPr>
        </p:nvSpPr>
        <p:spPr/>
        <p:txBody>
          <a:bodyPr/>
          <a:lstStyle/>
          <a:p>
            <a:fld id="{94B245D7-BD8D-A54F-9213-72EB7F592D37}" type="datetime4">
              <a:rPr lang="nl-NL" smtClean="0">
                <a:solidFill>
                  <a:srgbClr val="808080">
                    <a:tint val="75000"/>
                  </a:srgbClr>
                </a:solidFill>
              </a:rPr>
              <a:pPr/>
              <a:t>28 september 2022</a:t>
            </a:fld>
            <a:endParaRPr lang="nl-NL">
              <a:solidFill>
                <a:srgbClr val="808080">
                  <a:tint val="75000"/>
                </a:srgbClr>
              </a:solidFill>
            </a:endParaRPr>
          </a:p>
        </p:txBody>
      </p:sp>
      <p:sp>
        <p:nvSpPr>
          <p:cNvPr id="8" name="Tijdelijke aanduiding voor voettekst 7">
            <a:extLst>
              <a:ext uri="{FF2B5EF4-FFF2-40B4-BE49-F238E27FC236}">
                <a16:creationId xmlns=""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9" name="Tijdelijke aanduiding voor dianummer 8">
            <a:extLst>
              <a:ext uri="{FF2B5EF4-FFF2-40B4-BE49-F238E27FC236}">
                <a16:creationId xmlns="" xmlns:a16="http://schemas.microsoft.com/office/drawing/2014/main" id="{6334C6DA-2F3D-4A41-8225-16160CEF3CA2}"/>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367317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254592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BB9D83B6-B859-184F-8AE2-7F02304F592E}"/>
              </a:ext>
            </a:extLst>
          </p:cNvPr>
          <p:cNvSpPr>
            <a:spLocks noGrp="1"/>
          </p:cNvSpPr>
          <p:nvPr>
            <p:ph type="body" idx="1"/>
          </p:nvPr>
        </p:nvSpPr>
        <p:spPr>
          <a:xfrm>
            <a:off x="839789"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4" name="Tijdelijke aanduiding voor inhoud 3">
            <a:extLst>
              <a:ext uri="{FF2B5EF4-FFF2-40B4-BE49-F238E27FC236}">
                <a16:creationId xmlns="" xmlns:a16="http://schemas.microsoft.com/office/drawing/2014/main" id="{60166EB5-1E3F-C546-BFCE-0D6466D58D4A}"/>
              </a:ext>
            </a:extLst>
          </p:cNvPr>
          <p:cNvSpPr>
            <a:spLocks noGrp="1"/>
          </p:cNvSpPr>
          <p:nvPr>
            <p:ph sz="half" idx="2"/>
          </p:nvPr>
        </p:nvSpPr>
        <p:spPr>
          <a:xfrm>
            <a:off x="839789"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 xmlns:a16="http://schemas.microsoft.com/office/drawing/2014/main" id="{DE931154-E7EE-1A4D-86B8-BF3155E07269}"/>
              </a:ext>
            </a:extLst>
          </p:cNvPr>
          <p:cNvSpPr>
            <a:spLocks noGrp="1"/>
          </p:cNvSpPr>
          <p:nvPr>
            <p:ph type="body" sz="quarter" idx="3"/>
          </p:nvPr>
        </p:nvSpPr>
        <p:spPr>
          <a:xfrm>
            <a:off x="793538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 xmlns:a16="http://schemas.microsoft.com/office/drawing/2014/main" id="{B9D3BF2B-8269-754D-95DE-D9A19D90C10F}"/>
              </a:ext>
            </a:extLst>
          </p:cNvPr>
          <p:cNvSpPr>
            <a:spLocks noGrp="1"/>
          </p:cNvSpPr>
          <p:nvPr>
            <p:ph sz="quarter" idx="4"/>
          </p:nvPr>
        </p:nvSpPr>
        <p:spPr>
          <a:xfrm>
            <a:off x="7935388"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 xmlns:a16="http://schemas.microsoft.com/office/drawing/2014/main" id="{38F54E40-19BE-DA4B-BB5C-E2336716E59D}"/>
              </a:ext>
            </a:extLst>
          </p:cNvPr>
          <p:cNvSpPr>
            <a:spLocks noGrp="1"/>
          </p:cNvSpPr>
          <p:nvPr>
            <p:ph type="dt" sz="half" idx="10"/>
          </p:nvPr>
        </p:nvSpPr>
        <p:spPr/>
        <p:txBody>
          <a:bodyPr/>
          <a:lstStyle/>
          <a:p>
            <a:fld id="{94B245D7-BD8D-A54F-9213-72EB7F592D37}" type="datetime4">
              <a:rPr lang="nl-NL" smtClean="0">
                <a:solidFill>
                  <a:srgbClr val="808080">
                    <a:tint val="75000"/>
                  </a:srgbClr>
                </a:solidFill>
              </a:rPr>
              <a:pPr/>
              <a:t>28 september 2022</a:t>
            </a:fld>
            <a:endParaRPr lang="nl-NL">
              <a:solidFill>
                <a:srgbClr val="808080">
                  <a:tint val="75000"/>
                </a:srgbClr>
              </a:solidFill>
            </a:endParaRPr>
          </a:p>
        </p:txBody>
      </p:sp>
      <p:sp>
        <p:nvSpPr>
          <p:cNvPr id="8" name="Tijdelijke aanduiding voor voettekst 7">
            <a:extLst>
              <a:ext uri="{FF2B5EF4-FFF2-40B4-BE49-F238E27FC236}">
                <a16:creationId xmlns=""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9" name="Tijdelijke aanduiding voor dianummer 8">
            <a:extLst>
              <a:ext uri="{FF2B5EF4-FFF2-40B4-BE49-F238E27FC236}">
                <a16:creationId xmlns="" xmlns:a16="http://schemas.microsoft.com/office/drawing/2014/main" id="{6334C6DA-2F3D-4A41-8225-16160CEF3CA2}"/>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
        <p:nvSpPr>
          <p:cNvPr id="10" name="Tijdelijke aanduiding voor tekst 4">
            <a:extLst>
              <a:ext uri="{FF2B5EF4-FFF2-40B4-BE49-F238E27FC236}">
                <a16:creationId xmlns="" xmlns:a16="http://schemas.microsoft.com/office/drawing/2014/main" id="{3C1B6485-680F-B746-926F-4A4967B51B29}"/>
              </a:ext>
            </a:extLst>
          </p:cNvPr>
          <p:cNvSpPr>
            <a:spLocks noGrp="1"/>
          </p:cNvSpPr>
          <p:nvPr>
            <p:ph type="body" sz="quarter" idx="13"/>
          </p:nvPr>
        </p:nvSpPr>
        <p:spPr>
          <a:xfrm>
            <a:off x="440351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11" name="Tijdelijke aanduiding voor inhoud 5">
            <a:extLst>
              <a:ext uri="{FF2B5EF4-FFF2-40B4-BE49-F238E27FC236}">
                <a16:creationId xmlns="" xmlns:a16="http://schemas.microsoft.com/office/drawing/2014/main" id="{A2BC5760-6180-E74F-9E35-AD43C8F830CA}"/>
              </a:ext>
            </a:extLst>
          </p:cNvPr>
          <p:cNvSpPr>
            <a:spLocks noGrp="1"/>
          </p:cNvSpPr>
          <p:nvPr>
            <p:ph sz="quarter" idx="14"/>
          </p:nvPr>
        </p:nvSpPr>
        <p:spPr>
          <a:xfrm>
            <a:off x="4403518"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5929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8070AA-50FF-EC45-8726-3ECECAB6E5F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2D2AA31A-510B-974E-8429-84482C8CCEFC}"/>
              </a:ext>
            </a:extLst>
          </p:cNvPr>
          <p:cNvSpPr>
            <a:spLocks noGrp="1"/>
          </p:cNvSpPr>
          <p:nvPr>
            <p:ph type="dt" sz="half" idx="10"/>
          </p:nvPr>
        </p:nvSpPr>
        <p:spPr/>
        <p:txBody>
          <a:bodyPr/>
          <a:lstStyle/>
          <a:p>
            <a:fld id="{F64A0CBA-9B94-B040-AB07-B1216225F8DB}" type="datetime4">
              <a:rPr lang="nl-NL" smtClean="0">
                <a:solidFill>
                  <a:srgbClr val="808080">
                    <a:tint val="75000"/>
                  </a:srgbClr>
                </a:solidFill>
              </a:rPr>
              <a:pPr/>
              <a:t>28 september 2022</a:t>
            </a:fld>
            <a:endParaRPr lang="nl-NL">
              <a:solidFill>
                <a:srgbClr val="808080">
                  <a:tint val="75000"/>
                </a:srgbClr>
              </a:solidFill>
            </a:endParaRPr>
          </a:p>
        </p:txBody>
      </p:sp>
      <p:sp>
        <p:nvSpPr>
          <p:cNvPr id="4" name="Tijdelijke aanduiding voor voettekst 3">
            <a:extLst>
              <a:ext uri="{FF2B5EF4-FFF2-40B4-BE49-F238E27FC236}">
                <a16:creationId xmlns="" xmlns:a16="http://schemas.microsoft.com/office/drawing/2014/main" id="{8DBF0D34-E286-4648-8D97-5DE7BB11E61C}"/>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C85CB57F-15D3-E549-9E79-29CBAB6CB997}"/>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154452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F1043DB7-9F9A-CA4F-9295-8AC2F357E57B}"/>
              </a:ext>
            </a:extLst>
          </p:cNvPr>
          <p:cNvSpPr>
            <a:spLocks noGrp="1"/>
          </p:cNvSpPr>
          <p:nvPr>
            <p:ph type="dt" sz="half" idx="10"/>
          </p:nvPr>
        </p:nvSpPr>
        <p:spPr/>
        <p:txBody>
          <a:bodyPr/>
          <a:lstStyle/>
          <a:p>
            <a:fld id="{75DE2669-EF96-6E40-A7C9-C939FBA39FF5}" type="datetime4">
              <a:rPr lang="nl-NL" smtClean="0">
                <a:solidFill>
                  <a:srgbClr val="808080">
                    <a:tint val="75000"/>
                  </a:srgbClr>
                </a:solidFill>
              </a:rPr>
              <a:pPr/>
              <a:t>28 september 2022</a:t>
            </a:fld>
            <a:endParaRPr lang="nl-NL">
              <a:solidFill>
                <a:srgbClr val="808080">
                  <a:tint val="75000"/>
                </a:srgbClr>
              </a:solidFill>
            </a:endParaRPr>
          </a:p>
        </p:txBody>
      </p:sp>
      <p:sp>
        <p:nvSpPr>
          <p:cNvPr id="3" name="Tijdelijke aanduiding voor voettekst 2">
            <a:extLst>
              <a:ext uri="{FF2B5EF4-FFF2-40B4-BE49-F238E27FC236}">
                <a16:creationId xmlns="" xmlns:a16="http://schemas.microsoft.com/office/drawing/2014/main" id="{B3F2EE0D-1158-E640-AF44-ED7D934D6E85}"/>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4" name="Tijdelijke aanduiding voor dianummer 3">
            <a:extLst>
              <a:ext uri="{FF2B5EF4-FFF2-40B4-BE49-F238E27FC236}">
                <a16:creationId xmlns="" xmlns:a16="http://schemas.microsoft.com/office/drawing/2014/main" id="{50A59D60-F665-7543-9AC3-C99E5D1CCB13}"/>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437298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321E23E-1A77-3145-9D16-49378AAC9F8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 xmlns:a16="http://schemas.microsoft.com/office/drawing/2014/main" id="{E4FE101D-EC81-7745-9FC1-2ADAC4D72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dirty="0"/>
              <a:t>Tekststijl van het model bewerken
Tweede niveau
Derde niveau
Vierde niveau
Vijfde niveau</a:t>
            </a:r>
          </a:p>
        </p:txBody>
      </p:sp>
      <p:sp>
        <p:nvSpPr>
          <p:cNvPr id="4" name="Tijdelijke aanduiding voor tekst 3">
            <a:extLst>
              <a:ext uri="{FF2B5EF4-FFF2-40B4-BE49-F238E27FC236}">
                <a16:creationId xmlns="" xmlns:a16="http://schemas.microsoft.com/office/drawing/2014/main" id="{108D420E-D374-AC47-96C0-5D169510B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 xmlns:a16="http://schemas.microsoft.com/office/drawing/2014/main" id="{B33BF13D-DCAF-8D4B-9771-18D3FA194C45}"/>
              </a:ext>
            </a:extLst>
          </p:cNvPr>
          <p:cNvSpPr>
            <a:spLocks noGrp="1"/>
          </p:cNvSpPr>
          <p:nvPr>
            <p:ph type="dt" sz="half" idx="10"/>
          </p:nvPr>
        </p:nvSpPr>
        <p:spPr/>
        <p:txBody>
          <a:bodyPr/>
          <a:lstStyle/>
          <a:p>
            <a:fld id="{1DE57910-40FF-8B4B-B5D2-75BDDA79291D}" type="datetime4">
              <a:rPr lang="nl-NL" smtClean="0">
                <a:solidFill>
                  <a:srgbClr val="808080">
                    <a:tint val="75000"/>
                  </a:srgbClr>
                </a:solidFill>
              </a:rPr>
              <a:pPr/>
              <a:t>28 september 2022</a:t>
            </a:fld>
            <a:endParaRPr lang="nl-NL">
              <a:solidFill>
                <a:srgbClr val="808080">
                  <a:tint val="75000"/>
                </a:srgbClr>
              </a:solidFill>
            </a:endParaRPr>
          </a:p>
        </p:txBody>
      </p:sp>
      <p:sp>
        <p:nvSpPr>
          <p:cNvPr id="6" name="Tijdelijke aanduiding voor voettekst 5">
            <a:extLst>
              <a:ext uri="{FF2B5EF4-FFF2-40B4-BE49-F238E27FC236}">
                <a16:creationId xmlns="" xmlns:a16="http://schemas.microsoft.com/office/drawing/2014/main" id="{792D604C-99C4-494B-AA71-CDE7FB6110E5}"/>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7" name="Tijdelijke aanduiding voor dianummer 6">
            <a:extLst>
              <a:ext uri="{FF2B5EF4-FFF2-40B4-BE49-F238E27FC236}">
                <a16:creationId xmlns="" xmlns:a16="http://schemas.microsoft.com/office/drawing/2014/main" id="{55E52C25-C0A6-B148-8FBD-441E02201F0C}"/>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1536874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9662620-CDBB-E740-92F2-20323B3C5B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9C37011F-DCD1-DD40-B421-5EB1AD78D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7E5FFB9E-4AFB-0040-9D2A-292122ADA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 xmlns:a16="http://schemas.microsoft.com/office/drawing/2014/main" id="{83C625CD-6E02-DC45-BBE9-93A551C1C44B}"/>
              </a:ext>
            </a:extLst>
          </p:cNvPr>
          <p:cNvSpPr>
            <a:spLocks noGrp="1"/>
          </p:cNvSpPr>
          <p:nvPr>
            <p:ph type="dt" sz="half" idx="10"/>
          </p:nvPr>
        </p:nvSpPr>
        <p:spPr/>
        <p:txBody>
          <a:bodyPr/>
          <a:lstStyle/>
          <a:p>
            <a:fld id="{4B03225F-A051-724C-99D5-6C1C63EB3CB3}" type="datetime4">
              <a:rPr lang="nl-NL" smtClean="0">
                <a:solidFill>
                  <a:srgbClr val="808080">
                    <a:tint val="75000"/>
                  </a:srgbClr>
                </a:solidFill>
              </a:rPr>
              <a:pPr/>
              <a:t>28 september 2022</a:t>
            </a:fld>
            <a:endParaRPr lang="nl-NL">
              <a:solidFill>
                <a:srgbClr val="808080">
                  <a:tint val="75000"/>
                </a:srgbClr>
              </a:solidFill>
            </a:endParaRPr>
          </a:p>
        </p:txBody>
      </p:sp>
      <p:sp>
        <p:nvSpPr>
          <p:cNvPr id="6" name="Tijdelijke aanduiding voor voettekst 5">
            <a:extLst>
              <a:ext uri="{FF2B5EF4-FFF2-40B4-BE49-F238E27FC236}">
                <a16:creationId xmlns="" xmlns:a16="http://schemas.microsoft.com/office/drawing/2014/main" id="{888A67C2-DD2F-6149-945E-C14D8C48638C}"/>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7" name="Tijdelijke aanduiding voor dianummer 6">
            <a:extLst>
              <a:ext uri="{FF2B5EF4-FFF2-40B4-BE49-F238E27FC236}">
                <a16:creationId xmlns="" xmlns:a16="http://schemas.microsoft.com/office/drawing/2014/main" id="{9CB85F87-A8B7-9E48-B936-08B4EA0636A8}"/>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2562317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8328B90-7401-BE4D-B184-5563C9E7546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51062E7A-92CF-0641-B317-DC08E6B6C5EF}"/>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 xmlns:a16="http://schemas.microsoft.com/office/drawing/2014/main" id="{51A9E171-6F16-464E-9B4A-14BEA1BE9250}"/>
              </a:ext>
            </a:extLst>
          </p:cNvPr>
          <p:cNvSpPr>
            <a:spLocks noGrp="1"/>
          </p:cNvSpPr>
          <p:nvPr>
            <p:ph type="dt" sz="half" idx="10"/>
          </p:nvPr>
        </p:nvSpPr>
        <p:spPr/>
        <p:txBody>
          <a:bodyPr/>
          <a:lstStyle/>
          <a:p>
            <a:fld id="{4E7D1E5E-CC76-2747-A4F2-9628C1F52DA0}" type="datetime4">
              <a:rPr lang="nl-NL" smtClean="0">
                <a:solidFill>
                  <a:srgbClr val="808080">
                    <a:tint val="75000"/>
                  </a:srgbClr>
                </a:solidFill>
              </a:rPr>
              <a:pPr/>
              <a:t>28 september 2022</a:t>
            </a:fld>
            <a:endParaRPr lang="nl-NL">
              <a:solidFill>
                <a:srgbClr val="808080">
                  <a:tint val="75000"/>
                </a:srgbClr>
              </a:solidFill>
            </a:endParaRPr>
          </a:p>
        </p:txBody>
      </p:sp>
      <p:sp>
        <p:nvSpPr>
          <p:cNvPr id="5" name="Tijdelijke aanduiding voor voettekst 4">
            <a:extLst>
              <a:ext uri="{FF2B5EF4-FFF2-40B4-BE49-F238E27FC236}">
                <a16:creationId xmlns="" xmlns:a16="http://schemas.microsoft.com/office/drawing/2014/main" id="{9B4841FD-8876-774F-92B7-464693590EAD}"/>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6" name="Tijdelijke aanduiding voor dianummer 5">
            <a:extLst>
              <a:ext uri="{FF2B5EF4-FFF2-40B4-BE49-F238E27FC236}">
                <a16:creationId xmlns="" xmlns:a16="http://schemas.microsoft.com/office/drawing/2014/main" id="{68CEE33E-6893-3C49-8687-3570D025A5D9}"/>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308411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D3922F3C-AFB5-8B4B-944B-D023D848EE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90CD4132-E558-874F-BAF5-7713422CF261}"/>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 xmlns:a16="http://schemas.microsoft.com/office/drawing/2014/main" id="{96630CBE-CC8D-4848-AFC5-125C20217F1D}"/>
              </a:ext>
            </a:extLst>
          </p:cNvPr>
          <p:cNvSpPr>
            <a:spLocks noGrp="1"/>
          </p:cNvSpPr>
          <p:nvPr>
            <p:ph type="dt" sz="half" idx="10"/>
          </p:nvPr>
        </p:nvSpPr>
        <p:spPr/>
        <p:txBody>
          <a:bodyPr/>
          <a:lstStyle/>
          <a:p>
            <a:fld id="{52B48BA2-0C3B-794A-ACCF-52A26617E707}" type="datetime4">
              <a:rPr lang="nl-NL" smtClean="0">
                <a:solidFill>
                  <a:srgbClr val="808080">
                    <a:tint val="75000"/>
                  </a:srgbClr>
                </a:solidFill>
              </a:rPr>
              <a:pPr/>
              <a:t>28 september 2022</a:t>
            </a:fld>
            <a:endParaRPr lang="nl-NL">
              <a:solidFill>
                <a:srgbClr val="808080">
                  <a:tint val="75000"/>
                </a:srgbClr>
              </a:solidFill>
            </a:endParaRPr>
          </a:p>
        </p:txBody>
      </p:sp>
      <p:sp>
        <p:nvSpPr>
          <p:cNvPr id="5" name="Tijdelijke aanduiding voor voettekst 4">
            <a:extLst>
              <a:ext uri="{FF2B5EF4-FFF2-40B4-BE49-F238E27FC236}">
                <a16:creationId xmlns="" xmlns:a16="http://schemas.microsoft.com/office/drawing/2014/main" id="{CA72B3E6-8A03-164A-A5B2-06A2CE907C21}"/>
              </a:ext>
            </a:extLst>
          </p:cNvPr>
          <p:cNvSpPr>
            <a:spLocks noGrp="1"/>
          </p:cNvSpPr>
          <p:nvPr>
            <p:ph type="ftr" sz="quarter" idx="11"/>
          </p:nvPr>
        </p:nvSpPr>
        <p:spPr/>
        <p:txBody>
          <a:bodyPr/>
          <a:lstStyle>
            <a:lvl1pPr algn="l">
              <a:defRPr/>
            </a:lvl1pPr>
          </a:lstStyle>
          <a:p>
            <a:endParaRPr lang="nl-NL" dirty="0">
              <a:solidFill>
                <a:srgbClr val="808080">
                  <a:tint val="75000"/>
                </a:srgbClr>
              </a:solidFill>
            </a:endParaRPr>
          </a:p>
        </p:txBody>
      </p:sp>
      <p:sp>
        <p:nvSpPr>
          <p:cNvPr id="6" name="Tijdelijke aanduiding voor dianummer 5">
            <a:extLst>
              <a:ext uri="{FF2B5EF4-FFF2-40B4-BE49-F238E27FC236}">
                <a16:creationId xmlns="" xmlns:a16="http://schemas.microsoft.com/office/drawing/2014/main" id="{3091B503-F584-0A48-8A58-28F76920045D}"/>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‹nr.›</a:t>
            </a:fld>
            <a:endParaRPr lang="nl-NL">
              <a:solidFill>
                <a:srgbClr val="808080">
                  <a:tint val="75000"/>
                </a:srgbClr>
              </a:solidFill>
            </a:endParaRPr>
          </a:p>
        </p:txBody>
      </p:sp>
    </p:spTree>
    <p:extLst>
      <p:ext uri="{BB962C8B-B14F-4D97-AF65-F5344CB8AC3E}">
        <p14:creationId xmlns:p14="http://schemas.microsoft.com/office/powerpoint/2010/main" val="217643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126112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6A780A-A8BE-4B17-B089-508AE32B4F37}" type="datetimeFigureOut">
              <a:rPr lang="nl-NL" smtClean="0"/>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71504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6A780A-A8BE-4B17-B089-508AE32B4F37}" type="datetimeFigureOut">
              <a:rPr lang="nl-NL" smtClean="0"/>
              <a:t>28-9-2022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224557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6A780A-A8BE-4B17-B089-508AE32B4F37}" type="datetimeFigureOut">
              <a:rPr lang="nl-NL" smtClean="0"/>
              <a:t>28-9-2022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126458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6A780A-A8BE-4B17-B089-508AE32B4F37}" type="datetimeFigureOut">
              <a:rPr lang="nl-NL" smtClean="0"/>
              <a:t>28-9-2022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81938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6A780A-A8BE-4B17-B089-508AE32B4F37}" type="datetimeFigureOut">
              <a:rPr lang="nl-NL" smtClean="0"/>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26539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6A780A-A8BE-4B17-B089-508AE32B4F37}" type="datetimeFigureOut">
              <a:rPr lang="nl-NL" smtClean="0"/>
              <a:t>28-9-2022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21550B9-A387-4723-B2F0-0BF97A7E8F41}" type="slidenum">
              <a:rPr lang="nl-NL" smtClean="0"/>
              <a:t>‹nr.›</a:t>
            </a:fld>
            <a:endParaRPr lang="nl-NL"/>
          </a:p>
        </p:txBody>
      </p:sp>
    </p:spTree>
    <p:extLst>
      <p:ext uri="{BB962C8B-B14F-4D97-AF65-F5344CB8AC3E}">
        <p14:creationId xmlns:p14="http://schemas.microsoft.com/office/powerpoint/2010/main" val="316426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A780A-A8BE-4B17-B089-508AE32B4F37}" type="datetimeFigureOut">
              <a:rPr lang="nl-NL" smtClean="0"/>
              <a:t>28-9-2022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550B9-A387-4723-B2F0-0BF97A7E8F41}" type="slidenum">
              <a:rPr lang="nl-NL" smtClean="0"/>
              <a:t>‹nr.›</a:t>
            </a:fld>
            <a:endParaRPr lang="nl-NL"/>
          </a:p>
        </p:txBody>
      </p:sp>
    </p:spTree>
    <p:extLst>
      <p:ext uri="{BB962C8B-B14F-4D97-AF65-F5344CB8AC3E}">
        <p14:creationId xmlns:p14="http://schemas.microsoft.com/office/powerpoint/2010/main" val="18977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CA1FC81E-DEDC-9849-A062-2193B15951A7}"/>
              </a:ext>
            </a:extLst>
          </p:cNvPr>
          <p:cNvSpPr>
            <a:spLocks noGrp="1"/>
          </p:cNvSpPr>
          <p:nvPr>
            <p:ph type="title"/>
          </p:nvPr>
        </p:nvSpPr>
        <p:spPr>
          <a:xfrm>
            <a:off x="838200" y="464400"/>
            <a:ext cx="9847728" cy="1325563"/>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 xmlns:a16="http://schemas.microsoft.com/office/drawing/2014/main" id="{6655528D-4BDA-824F-A933-CBDA4AAF9D07}"/>
              </a:ext>
            </a:extLst>
          </p:cNvPr>
          <p:cNvSpPr>
            <a:spLocks noGrp="1"/>
          </p:cNvSpPr>
          <p:nvPr>
            <p:ph type="body" idx="1"/>
          </p:nvPr>
        </p:nvSpPr>
        <p:spPr>
          <a:xfrm>
            <a:off x="838200" y="1922400"/>
            <a:ext cx="9847728" cy="4308842"/>
          </a:xfrm>
          <a:prstGeom prst="rect">
            <a:avLst/>
          </a:prstGeom>
        </p:spPr>
        <p:txBody>
          <a:bodyPr vert="horz" lIns="91440" tIns="45720" rIns="91440" bIns="4572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 xmlns:a16="http://schemas.microsoft.com/office/drawing/2014/main" id="{564C1994-AA79-6248-B8B1-2F2CB3C131C4}"/>
              </a:ext>
            </a:extLst>
          </p:cNvPr>
          <p:cNvSpPr>
            <a:spLocks noGrp="1"/>
          </p:cNvSpPr>
          <p:nvPr>
            <p:ph type="dt" sz="half" idx="2"/>
          </p:nvPr>
        </p:nvSpPr>
        <p:spPr>
          <a:xfrm>
            <a:off x="9159114" y="6356350"/>
            <a:ext cx="1526815"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E6193C8-5687-6B4F-9AEE-B9CD9E8C5E3D}"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voettekst 4">
            <a:extLst>
              <a:ext uri="{FF2B5EF4-FFF2-40B4-BE49-F238E27FC236}">
                <a16:creationId xmlns="" xmlns:a16="http://schemas.microsoft.com/office/drawing/2014/main" id="{8EF909C7-753F-F84C-8DC6-30DDBF113609}"/>
              </a:ext>
            </a:extLst>
          </p:cNvPr>
          <p:cNvSpPr>
            <a:spLocks noGrp="1"/>
          </p:cNvSpPr>
          <p:nvPr>
            <p:ph type="ftr" sz="quarter" idx="3"/>
          </p:nvPr>
        </p:nvSpPr>
        <p:spPr>
          <a:xfrm>
            <a:off x="838199" y="6356350"/>
            <a:ext cx="7380000" cy="360000"/>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solidFill>
                <a:srgbClr val="808080">
                  <a:tint val="75000"/>
                </a:srgbClr>
              </a:solidFill>
            </a:endParaRPr>
          </a:p>
        </p:txBody>
      </p:sp>
      <p:sp>
        <p:nvSpPr>
          <p:cNvPr id="6" name="Tijdelijke aanduiding voor dianummer 5">
            <a:extLst>
              <a:ext uri="{FF2B5EF4-FFF2-40B4-BE49-F238E27FC236}">
                <a16:creationId xmlns="" xmlns:a16="http://schemas.microsoft.com/office/drawing/2014/main" id="{848D2017-E92E-E14E-8373-A08C6A3F6C9D}"/>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solidFill>
                  <a:srgbClr val="808080">
                    <a:tint val="75000"/>
                  </a:srgbClr>
                </a:solidFill>
              </a:rPr>
              <a:pPr/>
              <a:t>‹nr.›</a:t>
            </a:fld>
            <a:endParaRPr lang="nl-NL" dirty="0">
              <a:solidFill>
                <a:srgbClr val="808080">
                  <a:tint val="75000"/>
                </a:srgbClr>
              </a:solidFill>
            </a:endParaRPr>
          </a:p>
        </p:txBody>
      </p:sp>
    </p:spTree>
    <p:extLst>
      <p:ext uri="{BB962C8B-B14F-4D97-AF65-F5344CB8AC3E}">
        <p14:creationId xmlns:p14="http://schemas.microsoft.com/office/powerpoint/2010/main" val="3150248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100000"/>
        </a:lnSpc>
        <a:spcBef>
          <a:spcPct val="0"/>
        </a:spcBef>
        <a:buNone/>
        <a:defRPr sz="3600" b="1"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2pPr>
      <a:lvl3pPr marL="11430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3pPr>
      <a:lvl4pPr marL="16002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4pPr>
      <a:lvl5pPr marL="20574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grammatijdvoorverbindin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mailto:judith.wilmer@catharinaziekenhuis.nl" TargetMode="External"/><Relationship Id="rId4" Type="http://schemas.openxmlformats.org/officeDocument/2006/relationships/hyperlink" Target="mailto:marjolein.groeneveld@catharinaziekenhuis.n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clicleerplein.nl/System/Forms/Content/Manuals/Preview.aspx?CID=ZDVlaElaZGZhb29wWkdvR2hIN21pb1phSExNZjNHejFaRUVkL3FVdWQrUGNpQklIdDYxNG1RPT0*&amp;type=p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ADDC3F6-3D05-854A-B6F6-9E3F99F12CE2}"/>
              </a:ext>
            </a:extLst>
          </p:cNvPr>
          <p:cNvSpPr>
            <a:spLocks noGrp="1"/>
          </p:cNvSpPr>
          <p:nvPr>
            <p:ph type="ctrTitle"/>
          </p:nvPr>
        </p:nvSpPr>
        <p:spPr>
          <a:xfrm>
            <a:off x="2700000" y="2484000"/>
            <a:ext cx="9000000" cy="1941371"/>
          </a:xfrm>
        </p:spPr>
        <p:txBody>
          <a:bodyPr/>
          <a:lstStyle/>
          <a:p>
            <a:pPr algn="ctr"/>
            <a:r>
              <a:rPr lang="nl-NL" dirty="0" smtClean="0"/>
              <a:t>HOE VERSPREID EN VERBIND JE DOOR </a:t>
            </a:r>
            <a:br>
              <a:rPr lang="nl-NL" dirty="0" smtClean="0"/>
            </a:br>
            <a:r>
              <a:rPr lang="nl-NL" dirty="0" smtClean="0"/>
              <a:t>BEDSIDE TEACHING</a:t>
            </a:r>
            <a:endParaRPr lang="nl-NL" dirty="0"/>
          </a:p>
        </p:txBody>
      </p:sp>
      <p:sp>
        <p:nvSpPr>
          <p:cNvPr id="3" name="Ondertitel 2">
            <a:extLst>
              <a:ext uri="{FF2B5EF4-FFF2-40B4-BE49-F238E27FC236}">
                <a16:creationId xmlns="" xmlns:a16="http://schemas.microsoft.com/office/drawing/2014/main" id="{3F1197CD-8999-D547-82E5-F9CC8DBA9E39}"/>
              </a:ext>
            </a:extLst>
          </p:cNvPr>
          <p:cNvSpPr>
            <a:spLocks noGrp="1"/>
          </p:cNvSpPr>
          <p:nvPr>
            <p:ph type="subTitle" idx="1"/>
          </p:nvPr>
        </p:nvSpPr>
        <p:spPr/>
        <p:txBody>
          <a:bodyPr>
            <a:normAutofit/>
          </a:bodyPr>
          <a:lstStyle/>
          <a:p>
            <a:pPr algn="ctr"/>
            <a:r>
              <a:rPr lang="nl-NL" dirty="0"/>
              <a:t>Congres Tijd voor Verbinding </a:t>
            </a:r>
            <a:br>
              <a:rPr lang="nl-NL" dirty="0"/>
            </a:br>
            <a:r>
              <a:rPr lang="nl-NL" dirty="0"/>
              <a:t>29 september 2022</a:t>
            </a:r>
            <a:endParaRPr lang="nl-NL" dirty="0"/>
          </a:p>
        </p:txBody>
      </p:sp>
    </p:spTree>
    <p:extLst>
      <p:ext uri="{BB962C8B-B14F-4D97-AF65-F5344CB8AC3E}">
        <p14:creationId xmlns:p14="http://schemas.microsoft.com/office/powerpoint/2010/main" val="397702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smtClean="0"/>
              <a:t>Fases</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a:xfrm>
            <a:off x="976550" y="1252604"/>
            <a:ext cx="8965309" cy="5016064"/>
          </a:xfrm>
        </p:spPr>
        <p:txBody>
          <a:bodyPr>
            <a:normAutofit fontScale="92500" lnSpcReduction="10000"/>
          </a:bodyPr>
          <a:lstStyle/>
          <a:p>
            <a:pPr>
              <a:lnSpc>
                <a:spcPct val="110000"/>
              </a:lnSpc>
              <a:buFont typeface="Wingdings" panose="05000000000000000000" pitchFamily="2" charset="2"/>
              <a:buChar char="§"/>
            </a:pPr>
            <a:r>
              <a:rPr lang="nl-NL" sz="1200" dirty="0" smtClean="0">
                <a:solidFill>
                  <a:schemeClr val="bg1">
                    <a:lumMod val="85000"/>
                  </a:schemeClr>
                </a:solidFill>
              </a:rPr>
              <a:t>Kennismakingsgesprek</a:t>
            </a:r>
          </a:p>
          <a:p>
            <a:pPr lvl="1">
              <a:lnSpc>
                <a:spcPct val="110000"/>
              </a:lnSpc>
            </a:pPr>
            <a:r>
              <a:rPr lang="nl-NL" sz="1200" dirty="0">
                <a:solidFill>
                  <a:schemeClr val="bg1">
                    <a:lumMod val="85000"/>
                  </a:schemeClr>
                </a:solidFill>
              </a:rPr>
              <a:t>U</a:t>
            </a:r>
            <a:r>
              <a:rPr lang="nl-NL" sz="1200" dirty="0" smtClean="0">
                <a:solidFill>
                  <a:schemeClr val="bg1">
                    <a:lumMod val="85000"/>
                  </a:schemeClr>
                </a:solidFill>
              </a:rPr>
              <a:t>itleg programma</a:t>
            </a:r>
          </a:p>
          <a:p>
            <a:pPr>
              <a:lnSpc>
                <a:spcPct val="110000"/>
              </a:lnSpc>
              <a:buFont typeface="Wingdings" panose="05000000000000000000" pitchFamily="2" charset="2"/>
              <a:buChar char="§"/>
            </a:pPr>
            <a:r>
              <a:rPr lang="nl-NL" sz="1200" dirty="0" smtClean="0">
                <a:solidFill>
                  <a:schemeClr val="bg1">
                    <a:lumMod val="85000"/>
                  </a:schemeClr>
                </a:solidFill>
              </a:rPr>
              <a:t>Observatie, nulmeting</a:t>
            </a:r>
          </a:p>
          <a:p>
            <a:pPr lvl="1">
              <a:lnSpc>
                <a:spcPct val="110000"/>
              </a:lnSpc>
            </a:pPr>
            <a:r>
              <a:rPr lang="nl-NL" sz="1200" dirty="0">
                <a:solidFill>
                  <a:schemeClr val="bg1">
                    <a:lumMod val="85000"/>
                  </a:schemeClr>
                </a:solidFill>
              </a:rPr>
              <a:t>V</a:t>
            </a:r>
            <a:r>
              <a:rPr lang="nl-NL" sz="1200" dirty="0" smtClean="0">
                <a:solidFill>
                  <a:schemeClr val="bg1">
                    <a:lumMod val="85000"/>
                  </a:schemeClr>
                </a:solidFill>
              </a:rPr>
              <a:t>pk : observatieweek, nulmeting via Clic</a:t>
            </a:r>
          </a:p>
          <a:p>
            <a:pPr lvl="1">
              <a:lnSpc>
                <a:spcPct val="110000"/>
              </a:lnSpc>
            </a:pPr>
            <a:r>
              <a:rPr lang="nl-NL" sz="1200" dirty="0" smtClean="0">
                <a:solidFill>
                  <a:schemeClr val="bg1">
                    <a:lumMod val="85000"/>
                  </a:schemeClr>
                </a:solidFill>
              </a:rPr>
              <a:t>Artsen: geschikt moment voor nulmeting?</a:t>
            </a:r>
          </a:p>
          <a:p>
            <a:pPr lvl="1">
              <a:lnSpc>
                <a:spcPct val="110000"/>
              </a:lnSpc>
            </a:pPr>
            <a:r>
              <a:rPr lang="nl-NL" sz="1200" dirty="0" smtClean="0">
                <a:solidFill>
                  <a:schemeClr val="bg1">
                    <a:lumMod val="85000"/>
                  </a:schemeClr>
                </a:solidFill>
              </a:rPr>
              <a:t>Afdeling oncologie : zelf bedenken; welke thema’s prioriteren?</a:t>
            </a:r>
          </a:p>
          <a:p>
            <a:pPr>
              <a:lnSpc>
                <a:spcPct val="110000"/>
              </a:lnSpc>
              <a:buFont typeface="Wingdings" panose="05000000000000000000" pitchFamily="2" charset="2"/>
              <a:buChar char="§"/>
            </a:pPr>
            <a:r>
              <a:rPr lang="nl-NL" sz="1200" dirty="0" smtClean="0">
                <a:solidFill>
                  <a:schemeClr val="bg1">
                    <a:lumMod val="85000"/>
                  </a:schemeClr>
                </a:solidFill>
              </a:rPr>
              <a:t>Intakegesprek; samen plan maken</a:t>
            </a:r>
          </a:p>
          <a:p>
            <a:pPr>
              <a:lnSpc>
                <a:spcPct val="150000"/>
              </a:lnSpc>
              <a:buFont typeface="Wingdings" panose="05000000000000000000" pitchFamily="2" charset="2"/>
              <a:buChar char="§"/>
            </a:pPr>
            <a:r>
              <a:rPr lang="nl-NL" b="1" dirty="0"/>
              <a:t>Intensieve </a:t>
            </a:r>
            <a:r>
              <a:rPr lang="nl-NL" b="1" dirty="0" smtClean="0"/>
              <a:t>fase 		</a:t>
            </a:r>
            <a:endParaRPr lang="nl-NL" b="1" dirty="0"/>
          </a:p>
          <a:p>
            <a:pPr lvl="1">
              <a:lnSpc>
                <a:spcPct val="150000"/>
              </a:lnSpc>
            </a:pPr>
            <a:r>
              <a:rPr lang="nl-NL" b="1" dirty="0"/>
              <a:t>B</a:t>
            </a:r>
            <a:r>
              <a:rPr lang="nl-NL" b="1" dirty="0" smtClean="0"/>
              <a:t>edsideteaching </a:t>
            </a:r>
            <a:r>
              <a:rPr lang="nl-NL" b="1" dirty="0"/>
              <a:t>(vpk consulenten </a:t>
            </a:r>
            <a:r>
              <a:rPr lang="nl-NL" b="1" dirty="0" smtClean="0"/>
              <a:t>4x/week aanwezig, </a:t>
            </a:r>
            <a:r>
              <a:rPr lang="nl-NL" b="1" dirty="0"/>
              <a:t>artsen ad hoc)</a:t>
            </a:r>
          </a:p>
          <a:p>
            <a:pPr lvl="1">
              <a:lnSpc>
                <a:spcPct val="150000"/>
              </a:lnSpc>
            </a:pPr>
            <a:r>
              <a:rPr lang="nl-NL" b="1" dirty="0" smtClean="0"/>
              <a:t>Zo </a:t>
            </a:r>
            <a:r>
              <a:rPr lang="nl-NL" b="1" dirty="0"/>
              <a:t>mogelijk interdisciplinair</a:t>
            </a:r>
          </a:p>
          <a:p>
            <a:pPr lvl="1">
              <a:lnSpc>
                <a:spcPct val="150000"/>
              </a:lnSpc>
            </a:pPr>
            <a:r>
              <a:rPr lang="nl-NL" b="1" dirty="0"/>
              <a:t>W</a:t>
            </a:r>
            <a:r>
              <a:rPr lang="nl-NL" b="1" dirty="0" smtClean="0"/>
              <a:t>elke </a:t>
            </a:r>
            <a:r>
              <a:rPr lang="nl-NL" b="1" dirty="0"/>
              <a:t>momenten geschikt? (artsen, vpk, paramedici, combi)</a:t>
            </a:r>
          </a:p>
          <a:p>
            <a:pPr lvl="1">
              <a:lnSpc>
                <a:spcPct val="150000"/>
              </a:lnSpc>
            </a:pPr>
            <a:r>
              <a:rPr lang="nl-NL" b="1" dirty="0"/>
              <a:t>E</a:t>
            </a:r>
            <a:r>
              <a:rPr lang="nl-NL" b="1" dirty="0" smtClean="0"/>
              <a:t>valuatiemomenten</a:t>
            </a:r>
            <a:endParaRPr lang="nl-NL" b="1" dirty="0"/>
          </a:p>
          <a:p>
            <a:pPr>
              <a:lnSpc>
                <a:spcPct val="110000"/>
              </a:lnSpc>
              <a:buFont typeface="Wingdings" panose="05000000000000000000" pitchFamily="2" charset="2"/>
              <a:buChar char="§"/>
            </a:pPr>
            <a:r>
              <a:rPr lang="nl-NL" sz="1200" dirty="0">
                <a:solidFill>
                  <a:schemeClr val="bg1">
                    <a:lumMod val="85000"/>
                  </a:schemeClr>
                </a:solidFill>
              </a:rPr>
              <a:t>Afbouw</a:t>
            </a:r>
          </a:p>
          <a:p>
            <a:pPr>
              <a:lnSpc>
                <a:spcPct val="110000"/>
              </a:lnSpc>
              <a:buFont typeface="Wingdings" panose="05000000000000000000" pitchFamily="2" charset="2"/>
              <a:buChar char="§"/>
            </a:pPr>
            <a:r>
              <a:rPr lang="nl-NL" sz="1200" dirty="0">
                <a:solidFill>
                  <a:schemeClr val="bg1">
                    <a:lumMod val="85000"/>
                  </a:schemeClr>
                </a:solidFill>
              </a:rPr>
              <a:t>Basisniveau ondersteuning: borging</a:t>
            </a:r>
          </a:p>
          <a:p>
            <a:pPr>
              <a:lnSpc>
                <a:spcPct val="110000"/>
              </a:lnSpc>
              <a:buFont typeface="Wingdings" panose="05000000000000000000" pitchFamily="2" charset="2"/>
              <a:buChar char="§"/>
            </a:pPr>
            <a:r>
              <a:rPr lang="nl-NL" sz="1200" dirty="0">
                <a:solidFill>
                  <a:schemeClr val="bg1">
                    <a:lumMod val="85000"/>
                  </a:schemeClr>
                </a:solidFill>
              </a:rPr>
              <a:t>Effectmeting</a:t>
            </a:r>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10</a:t>
            </a:fld>
            <a:endParaRPr lang="nl-NL" dirty="0">
              <a:solidFill>
                <a:srgbClr val="808080">
                  <a:tint val="75000"/>
                </a:srgbClr>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903" y="972065"/>
            <a:ext cx="3786095" cy="2120213"/>
          </a:xfrm>
          <a:prstGeom prst="rect">
            <a:avLst/>
          </a:prstGeom>
        </p:spPr>
      </p:pic>
    </p:spTree>
    <p:extLst>
      <p:ext uri="{BB962C8B-B14F-4D97-AF65-F5344CB8AC3E}">
        <p14:creationId xmlns:p14="http://schemas.microsoft.com/office/powerpoint/2010/main" val="254410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1EFB52-D21B-C840-B04E-C8F25AA88F11}"/>
              </a:ext>
            </a:extLst>
          </p:cNvPr>
          <p:cNvSpPr>
            <a:spLocks noGrp="1"/>
          </p:cNvSpPr>
          <p:nvPr>
            <p:ph type="title"/>
          </p:nvPr>
        </p:nvSpPr>
        <p:spPr/>
        <p:txBody>
          <a:bodyPr/>
          <a:lstStyle/>
          <a:p>
            <a:r>
              <a:rPr lang="nl-NL" dirty="0" smtClean="0"/>
              <a:t>Na intensieve fase</a:t>
            </a:r>
            <a:endParaRPr lang="nl-NL" dirty="0"/>
          </a:p>
        </p:txBody>
      </p:sp>
      <p:sp>
        <p:nvSpPr>
          <p:cNvPr id="3" name="Tijdelijke aanduiding voor inhoud 2">
            <a:extLst>
              <a:ext uri="{FF2B5EF4-FFF2-40B4-BE49-F238E27FC236}">
                <a16:creationId xmlns="" xmlns:a16="http://schemas.microsoft.com/office/drawing/2014/main" id="{3841CCB9-98C3-F04E-B90B-F2D13778011A}"/>
              </a:ext>
            </a:extLst>
          </p:cNvPr>
          <p:cNvSpPr>
            <a:spLocks noGrp="1"/>
          </p:cNvSpPr>
          <p:nvPr>
            <p:ph sz="half" idx="2"/>
          </p:nvPr>
        </p:nvSpPr>
        <p:spPr>
          <a:xfrm>
            <a:off x="839788" y="1315233"/>
            <a:ext cx="5157787" cy="4926755"/>
          </a:xfrm>
        </p:spPr>
        <p:txBody>
          <a:bodyPr>
            <a:normAutofit lnSpcReduction="10000"/>
          </a:bodyPr>
          <a:lstStyle/>
          <a:p>
            <a:pPr>
              <a:lnSpc>
                <a:spcPct val="150000"/>
              </a:lnSpc>
              <a:buFont typeface="Wingdings" panose="05000000000000000000" pitchFamily="2" charset="2"/>
              <a:buChar char="§"/>
            </a:pPr>
            <a:r>
              <a:rPr lang="nl-NL" sz="1400" dirty="0">
                <a:solidFill>
                  <a:schemeClr val="bg1">
                    <a:lumMod val="85000"/>
                  </a:schemeClr>
                </a:solidFill>
              </a:rPr>
              <a:t>Kennismakingsgesprek</a:t>
            </a:r>
          </a:p>
          <a:p>
            <a:pPr lvl="1">
              <a:lnSpc>
                <a:spcPct val="150000"/>
              </a:lnSpc>
            </a:pPr>
            <a:r>
              <a:rPr lang="nl-NL" sz="1400" dirty="0">
                <a:solidFill>
                  <a:schemeClr val="bg1">
                    <a:lumMod val="85000"/>
                  </a:schemeClr>
                </a:solidFill>
              </a:rPr>
              <a:t>U</a:t>
            </a:r>
            <a:r>
              <a:rPr lang="nl-NL" sz="1400" dirty="0" smtClean="0">
                <a:solidFill>
                  <a:schemeClr val="bg1">
                    <a:lumMod val="85000"/>
                  </a:schemeClr>
                </a:solidFill>
              </a:rPr>
              <a:t>itleg </a:t>
            </a:r>
            <a:r>
              <a:rPr lang="nl-NL" sz="1400" dirty="0">
                <a:solidFill>
                  <a:schemeClr val="bg1">
                    <a:lumMod val="85000"/>
                  </a:schemeClr>
                </a:solidFill>
              </a:rPr>
              <a:t>programma</a:t>
            </a:r>
          </a:p>
          <a:p>
            <a:pPr>
              <a:lnSpc>
                <a:spcPct val="150000"/>
              </a:lnSpc>
              <a:buFont typeface="Wingdings" panose="05000000000000000000" pitchFamily="2" charset="2"/>
              <a:buChar char="§"/>
            </a:pPr>
            <a:r>
              <a:rPr lang="nl-NL" sz="1400" dirty="0">
                <a:solidFill>
                  <a:schemeClr val="bg1">
                    <a:lumMod val="85000"/>
                  </a:schemeClr>
                </a:solidFill>
              </a:rPr>
              <a:t>Observatie, nulmeting</a:t>
            </a:r>
          </a:p>
          <a:p>
            <a:pPr lvl="1">
              <a:lnSpc>
                <a:spcPct val="150000"/>
              </a:lnSpc>
            </a:pPr>
            <a:r>
              <a:rPr lang="nl-NL" sz="1400" dirty="0">
                <a:solidFill>
                  <a:schemeClr val="bg1">
                    <a:lumMod val="85000"/>
                  </a:schemeClr>
                </a:solidFill>
              </a:rPr>
              <a:t>V</a:t>
            </a:r>
            <a:r>
              <a:rPr lang="nl-NL" sz="1400" dirty="0" smtClean="0">
                <a:solidFill>
                  <a:schemeClr val="bg1">
                    <a:lumMod val="85000"/>
                  </a:schemeClr>
                </a:solidFill>
              </a:rPr>
              <a:t>pk </a:t>
            </a:r>
            <a:r>
              <a:rPr lang="nl-NL" sz="1400" dirty="0">
                <a:solidFill>
                  <a:schemeClr val="bg1">
                    <a:lumMod val="85000"/>
                  </a:schemeClr>
                </a:solidFill>
              </a:rPr>
              <a:t>: observatieweek, nulmeting via Clic</a:t>
            </a:r>
          </a:p>
          <a:p>
            <a:pPr lvl="1">
              <a:lnSpc>
                <a:spcPct val="150000"/>
              </a:lnSpc>
            </a:pPr>
            <a:r>
              <a:rPr lang="nl-NL" sz="1400" dirty="0">
                <a:solidFill>
                  <a:schemeClr val="bg1">
                    <a:lumMod val="85000"/>
                  </a:schemeClr>
                </a:solidFill>
              </a:rPr>
              <a:t>A</a:t>
            </a:r>
            <a:r>
              <a:rPr lang="nl-NL" sz="1400" dirty="0" smtClean="0">
                <a:solidFill>
                  <a:schemeClr val="bg1">
                    <a:lumMod val="85000"/>
                  </a:schemeClr>
                </a:solidFill>
              </a:rPr>
              <a:t>rtsen</a:t>
            </a:r>
            <a:r>
              <a:rPr lang="nl-NL" sz="1400" dirty="0">
                <a:solidFill>
                  <a:schemeClr val="bg1">
                    <a:lumMod val="85000"/>
                  </a:schemeClr>
                </a:solidFill>
              </a:rPr>
              <a:t>: geschikt moment voor nulmeting?</a:t>
            </a:r>
          </a:p>
          <a:p>
            <a:pPr lvl="1">
              <a:lnSpc>
                <a:spcPct val="150000"/>
              </a:lnSpc>
            </a:pPr>
            <a:r>
              <a:rPr lang="nl-NL" sz="1400" dirty="0" err="1" smtClean="0">
                <a:solidFill>
                  <a:schemeClr val="bg1">
                    <a:lumMod val="85000"/>
                  </a:schemeClr>
                </a:solidFill>
              </a:rPr>
              <a:t>Afd</a:t>
            </a:r>
            <a:r>
              <a:rPr lang="nl-NL" sz="1400" dirty="0" smtClean="0">
                <a:solidFill>
                  <a:schemeClr val="bg1">
                    <a:lumMod val="85000"/>
                  </a:schemeClr>
                </a:solidFill>
              </a:rPr>
              <a:t> oncologie: </a:t>
            </a:r>
            <a:r>
              <a:rPr lang="nl-NL" sz="1400" dirty="0">
                <a:solidFill>
                  <a:schemeClr val="bg1">
                    <a:lumMod val="85000"/>
                  </a:schemeClr>
                </a:solidFill>
              </a:rPr>
              <a:t>zelf bedenken; welke thema’s prioriteren?</a:t>
            </a:r>
          </a:p>
          <a:p>
            <a:pPr>
              <a:lnSpc>
                <a:spcPct val="150000"/>
              </a:lnSpc>
              <a:buFont typeface="Wingdings" panose="05000000000000000000" pitchFamily="2" charset="2"/>
              <a:buChar char="§"/>
            </a:pPr>
            <a:r>
              <a:rPr lang="nl-NL" sz="1400" dirty="0">
                <a:solidFill>
                  <a:schemeClr val="bg1">
                    <a:lumMod val="85000"/>
                  </a:schemeClr>
                </a:solidFill>
              </a:rPr>
              <a:t>Intakegesprek; samen plan maken</a:t>
            </a:r>
          </a:p>
          <a:p>
            <a:pPr>
              <a:lnSpc>
                <a:spcPct val="150000"/>
              </a:lnSpc>
              <a:buFont typeface="Wingdings" panose="05000000000000000000" pitchFamily="2" charset="2"/>
              <a:buChar char="§"/>
            </a:pPr>
            <a:r>
              <a:rPr lang="nl-NL" sz="1400" dirty="0">
                <a:solidFill>
                  <a:schemeClr val="bg1">
                    <a:lumMod val="85000"/>
                  </a:schemeClr>
                </a:solidFill>
              </a:rPr>
              <a:t>Intensieve fase</a:t>
            </a:r>
          </a:p>
          <a:p>
            <a:pPr lvl="1">
              <a:lnSpc>
                <a:spcPct val="150000"/>
              </a:lnSpc>
            </a:pPr>
            <a:r>
              <a:rPr lang="nl-NL" sz="1400" dirty="0">
                <a:solidFill>
                  <a:schemeClr val="bg1">
                    <a:lumMod val="85000"/>
                  </a:schemeClr>
                </a:solidFill>
              </a:rPr>
              <a:t>B</a:t>
            </a:r>
            <a:r>
              <a:rPr lang="nl-NL" sz="1400" dirty="0" smtClean="0">
                <a:solidFill>
                  <a:schemeClr val="bg1">
                    <a:lumMod val="85000"/>
                  </a:schemeClr>
                </a:solidFill>
              </a:rPr>
              <a:t>edsideteaching </a:t>
            </a:r>
            <a:r>
              <a:rPr lang="nl-NL" sz="1400" dirty="0">
                <a:solidFill>
                  <a:schemeClr val="bg1">
                    <a:lumMod val="85000"/>
                  </a:schemeClr>
                </a:solidFill>
              </a:rPr>
              <a:t>(vpk consulenten </a:t>
            </a:r>
            <a:r>
              <a:rPr lang="nl-NL" sz="1400" dirty="0" smtClean="0">
                <a:solidFill>
                  <a:schemeClr val="bg1">
                    <a:lumMod val="85000"/>
                  </a:schemeClr>
                </a:solidFill>
              </a:rPr>
              <a:t>4x/week, </a:t>
            </a:r>
            <a:r>
              <a:rPr lang="nl-NL" sz="1400" dirty="0">
                <a:solidFill>
                  <a:schemeClr val="bg1">
                    <a:lumMod val="85000"/>
                  </a:schemeClr>
                </a:solidFill>
              </a:rPr>
              <a:t>artsen ad hoc)</a:t>
            </a:r>
          </a:p>
          <a:p>
            <a:pPr lvl="1">
              <a:lnSpc>
                <a:spcPct val="150000"/>
              </a:lnSpc>
            </a:pPr>
            <a:r>
              <a:rPr lang="nl-NL" sz="1400" dirty="0">
                <a:solidFill>
                  <a:schemeClr val="bg1">
                    <a:lumMod val="85000"/>
                  </a:schemeClr>
                </a:solidFill>
              </a:rPr>
              <a:t>Z</a:t>
            </a:r>
            <a:r>
              <a:rPr lang="nl-NL" sz="1400" dirty="0" smtClean="0">
                <a:solidFill>
                  <a:schemeClr val="bg1">
                    <a:lumMod val="85000"/>
                  </a:schemeClr>
                </a:solidFill>
              </a:rPr>
              <a:t>o </a:t>
            </a:r>
            <a:r>
              <a:rPr lang="nl-NL" sz="1400" dirty="0">
                <a:solidFill>
                  <a:schemeClr val="bg1">
                    <a:lumMod val="85000"/>
                  </a:schemeClr>
                </a:solidFill>
              </a:rPr>
              <a:t>mogelijk interdisciplinair</a:t>
            </a:r>
          </a:p>
          <a:p>
            <a:pPr lvl="1">
              <a:lnSpc>
                <a:spcPct val="150000"/>
              </a:lnSpc>
            </a:pPr>
            <a:r>
              <a:rPr lang="nl-NL" sz="1400" dirty="0">
                <a:solidFill>
                  <a:schemeClr val="bg1">
                    <a:lumMod val="85000"/>
                  </a:schemeClr>
                </a:solidFill>
              </a:rPr>
              <a:t>W</a:t>
            </a:r>
            <a:r>
              <a:rPr lang="nl-NL" sz="1400" dirty="0" smtClean="0">
                <a:solidFill>
                  <a:schemeClr val="bg1">
                    <a:lumMod val="85000"/>
                  </a:schemeClr>
                </a:solidFill>
              </a:rPr>
              <a:t>elke </a:t>
            </a:r>
            <a:r>
              <a:rPr lang="nl-NL" sz="1400" dirty="0">
                <a:solidFill>
                  <a:schemeClr val="bg1">
                    <a:lumMod val="85000"/>
                  </a:schemeClr>
                </a:solidFill>
              </a:rPr>
              <a:t>momenten geschikt? (artsen, vpk, paramedici, combi)</a:t>
            </a:r>
          </a:p>
          <a:p>
            <a:pPr lvl="1">
              <a:lnSpc>
                <a:spcPct val="150000"/>
              </a:lnSpc>
            </a:pPr>
            <a:r>
              <a:rPr lang="nl-NL" sz="1400" dirty="0">
                <a:solidFill>
                  <a:schemeClr val="bg1">
                    <a:lumMod val="85000"/>
                  </a:schemeClr>
                </a:solidFill>
              </a:rPr>
              <a:t>E</a:t>
            </a:r>
            <a:r>
              <a:rPr lang="nl-NL" sz="1400" dirty="0" smtClean="0">
                <a:solidFill>
                  <a:schemeClr val="bg1">
                    <a:lumMod val="85000"/>
                  </a:schemeClr>
                </a:solidFill>
              </a:rPr>
              <a:t>valuatiemomenten</a:t>
            </a:r>
            <a:endParaRPr lang="nl-NL" sz="1400" dirty="0">
              <a:solidFill>
                <a:schemeClr val="bg1">
                  <a:lumMod val="85000"/>
                </a:schemeClr>
              </a:solidFill>
            </a:endParaRPr>
          </a:p>
        </p:txBody>
      </p:sp>
      <p:sp>
        <p:nvSpPr>
          <p:cNvPr id="4" name="Tijdelijke aanduiding voor inhoud 3">
            <a:extLst>
              <a:ext uri="{FF2B5EF4-FFF2-40B4-BE49-F238E27FC236}">
                <a16:creationId xmlns="" xmlns:a16="http://schemas.microsoft.com/office/drawing/2014/main" id="{F9A8691A-0E82-8348-9D94-30AB738C09F4}"/>
              </a:ext>
            </a:extLst>
          </p:cNvPr>
          <p:cNvSpPr>
            <a:spLocks noGrp="1"/>
          </p:cNvSpPr>
          <p:nvPr>
            <p:ph sz="quarter" idx="4"/>
          </p:nvPr>
        </p:nvSpPr>
        <p:spPr>
          <a:xfrm>
            <a:off x="6172200" y="1315234"/>
            <a:ext cx="5183188" cy="4926754"/>
          </a:xfrm>
        </p:spPr>
        <p:txBody>
          <a:bodyPr/>
          <a:lstStyle/>
          <a:p>
            <a:pPr>
              <a:buFont typeface="Wingdings" panose="05000000000000000000" pitchFamily="2" charset="2"/>
              <a:buChar char="§"/>
            </a:pPr>
            <a:r>
              <a:rPr lang="nl-NL" b="1" dirty="0" smtClean="0"/>
              <a:t>Afbouw</a:t>
            </a:r>
          </a:p>
          <a:p>
            <a:pPr lvl="1"/>
            <a:r>
              <a:rPr lang="nl-NL" b="1" dirty="0"/>
              <a:t>O</a:t>
            </a:r>
            <a:r>
              <a:rPr lang="nl-NL" b="1" dirty="0" smtClean="0"/>
              <a:t>ndersteuning AV</a:t>
            </a:r>
          </a:p>
          <a:p>
            <a:pPr lvl="1"/>
            <a:r>
              <a:rPr lang="nl-NL" b="1" dirty="0" smtClean="0"/>
              <a:t>Plan maken voor borging</a:t>
            </a:r>
            <a:endParaRPr lang="nl-NL" b="1" dirty="0"/>
          </a:p>
          <a:p>
            <a:pPr>
              <a:buFont typeface="Wingdings" panose="05000000000000000000" pitchFamily="2" charset="2"/>
              <a:buChar char="§"/>
            </a:pPr>
            <a:r>
              <a:rPr lang="nl-NL" b="1" dirty="0" smtClean="0"/>
              <a:t>Effectmeting</a:t>
            </a:r>
          </a:p>
          <a:p>
            <a:pPr lvl="1"/>
            <a:r>
              <a:rPr lang="nl-NL" b="1" dirty="0" smtClean="0"/>
              <a:t>Februari 2022 &amp; augustus 2022 </a:t>
            </a:r>
          </a:p>
          <a:p>
            <a:pPr>
              <a:buFont typeface="Wingdings" panose="05000000000000000000" pitchFamily="2" charset="2"/>
              <a:buChar char="§"/>
            </a:pPr>
            <a:r>
              <a:rPr lang="nl-NL" b="1" dirty="0" smtClean="0"/>
              <a:t>Basisniveau ondersteuning</a:t>
            </a:r>
          </a:p>
          <a:p>
            <a:pPr lvl="1"/>
            <a:r>
              <a:rPr lang="nl-NL" b="1" dirty="0"/>
              <a:t>V</a:t>
            </a:r>
            <a:r>
              <a:rPr lang="nl-NL" b="1" dirty="0" smtClean="0"/>
              <a:t>erpleegkundig consulenten blijven laagdrempelig betrokken</a:t>
            </a:r>
            <a:endParaRPr lang="nl-NL" b="1" dirty="0"/>
          </a:p>
        </p:txBody>
      </p:sp>
      <p:sp>
        <p:nvSpPr>
          <p:cNvPr id="5" name="Tijdelijke aanduiding voor datum 4">
            <a:extLst>
              <a:ext uri="{FF2B5EF4-FFF2-40B4-BE49-F238E27FC236}">
                <a16:creationId xmlns="" xmlns:a16="http://schemas.microsoft.com/office/drawing/2014/main" id="{DBA0D295-CF48-454A-B51E-0E86D3C93BE0}"/>
              </a:ext>
            </a:extLst>
          </p:cNvPr>
          <p:cNvSpPr>
            <a:spLocks noGrp="1"/>
          </p:cNvSpPr>
          <p:nvPr>
            <p:ph type="dt" sz="half" idx="10"/>
          </p:nvPr>
        </p:nvSpPr>
        <p:spPr/>
        <p:txBody>
          <a:bodyPr/>
          <a:lstStyle/>
          <a:p>
            <a:fld id="{A892A69D-540D-7748-87FF-E1EDCACC325C}" type="datetime4">
              <a:rPr lang="nl-NL" smtClean="0">
                <a:solidFill>
                  <a:srgbClr val="808080">
                    <a:tint val="75000"/>
                  </a:srgbClr>
                </a:solidFill>
              </a:rPr>
              <a:pPr/>
              <a:t>28 september 2022</a:t>
            </a:fld>
            <a:endParaRPr lang="nl-NL">
              <a:solidFill>
                <a:srgbClr val="808080">
                  <a:tint val="75000"/>
                </a:srgbClr>
              </a:solidFill>
            </a:endParaRPr>
          </a:p>
        </p:txBody>
      </p:sp>
      <p:sp>
        <p:nvSpPr>
          <p:cNvPr id="7" name="Tijdelijke aanduiding voor dianummer 6">
            <a:extLst>
              <a:ext uri="{FF2B5EF4-FFF2-40B4-BE49-F238E27FC236}">
                <a16:creationId xmlns="" xmlns:a16="http://schemas.microsoft.com/office/drawing/2014/main" id="{B4ACE394-D2BD-584F-88F0-C289E1F8A9C6}"/>
              </a:ext>
            </a:extLst>
          </p:cNvPr>
          <p:cNvSpPr>
            <a:spLocks noGrp="1"/>
          </p:cNvSpPr>
          <p:nvPr>
            <p:ph type="sldNum" sz="quarter" idx="12"/>
          </p:nvPr>
        </p:nvSpPr>
        <p:spPr/>
        <p:txBody>
          <a:bodyPr/>
          <a:lstStyle/>
          <a:p>
            <a:fld id="{05A8572B-78C7-3C45-93D9-DAB23B36C3D1}" type="slidenum">
              <a:rPr lang="nl-NL" smtClean="0">
                <a:solidFill>
                  <a:srgbClr val="808080">
                    <a:tint val="75000"/>
                  </a:srgbClr>
                </a:solidFill>
              </a:rPr>
              <a:pPr/>
              <a:t>11</a:t>
            </a:fld>
            <a:endParaRPr lang="nl-NL">
              <a:solidFill>
                <a:srgbClr val="808080">
                  <a:tint val="75000"/>
                </a:srgbClr>
              </a:solidFill>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669" y="4395787"/>
            <a:ext cx="2143125" cy="2143125"/>
          </a:xfrm>
          <a:prstGeom prst="rect">
            <a:avLst/>
          </a:prstGeom>
        </p:spPr>
      </p:pic>
    </p:spTree>
    <p:extLst>
      <p:ext uri="{BB962C8B-B14F-4D97-AF65-F5344CB8AC3E}">
        <p14:creationId xmlns:p14="http://schemas.microsoft.com/office/powerpoint/2010/main" val="225565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12</a:t>
            </a:fld>
            <a:endParaRPr lang="nl-NL" dirty="0">
              <a:solidFill>
                <a:srgbClr val="808080">
                  <a:tint val="75000"/>
                </a:srgbClr>
              </a:solidFill>
            </a:endParaRPr>
          </a:p>
        </p:txBody>
      </p:sp>
      <p:sp>
        <p:nvSpPr>
          <p:cNvPr id="6" name="Ovale toelichting 5"/>
          <p:cNvSpPr/>
          <p:nvPr/>
        </p:nvSpPr>
        <p:spPr>
          <a:xfrm>
            <a:off x="1268627" y="626076"/>
            <a:ext cx="2117124" cy="906162"/>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le toelichting 6"/>
          <p:cNvSpPr/>
          <p:nvPr/>
        </p:nvSpPr>
        <p:spPr>
          <a:xfrm>
            <a:off x="8740346" y="2447520"/>
            <a:ext cx="3165116" cy="2652584"/>
          </a:xfrm>
          <a:prstGeom prst="wedgeEllipseCallou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b="1" dirty="0" smtClean="0">
                <a:solidFill>
                  <a:schemeClr val="tx1">
                    <a:lumMod val="75000"/>
                  </a:schemeClr>
                </a:solidFill>
              </a:rPr>
              <a:t>verpleegkundig consulent </a:t>
            </a:r>
            <a:r>
              <a:rPr lang="nl-NL" sz="1200" b="1" dirty="0">
                <a:solidFill>
                  <a:schemeClr val="tx1">
                    <a:lumMod val="75000"/>
                  </a:schemeClr>
                </a:solidFill>
              </a:rPr>
              <a:t>is laagdrempelig te benaderen, bracht interessante voorbeelden uit de praktijk, leuk, interessant, leerzaam, bracht er humor in</a:t>
            </a:r>
            <a:r>
              <a:rPr lang="nl-NL" sz="1200" b="1" dirty="0" smtClean="0">
                <a:solidFill>
                  <a:schemeClr val="tx1">
                    <a:lumMod val="75000"/>
                  </a:schemeClr>
                </a:solidFill>
              </a:rPr>
              <a:t>. Klinische </a:t>
            </a:r>
            <a:r>
              <a:rPr lang="nl-NL" sz="1200" b="1" dirty="0">
                <a:solidFill>
                  <a:schemeClr val="tx1">
                    <a:lumMod val="75000"/>
                  </a:schemeClr>
                </a:solidFill>
              </a:rPr>
              <a:t>lessen en casuïstiek besprekingen worden als nuttig en leerzaam ervaren. </a:t>
            </a:r>
            <a:endParaRPr lang="nl-NL" sz="1200" b="1" dirty="0" smtClean="0">
              <a:solidFill>
                <a:schemeClr val="tx1">
                  <a:lumMod val="75000"/>
                </a:schemeClr>
              </a:solidFill>
            </a:endParaRPr>
          </a:p>
          <a:p>
            <a:r>
              <a:rPr lang="nl-NL" sz="1200" b="1" dirty="0" smtClean="0">
                <a:solidFill>
                  <a:schemeClr val="tx1">
                    <a:lumMod val="75000"/>
                  </a:schemeClr>
                </a:solidFill>
              </a:rPr>
              <a:t>(afd. </a:t>
            </a:r>
            <a:r>
              <a:rPr lang="nl-NL" sz="1200" b="1" dirty="0">
                <a:solidFill>
                  <a:schemeClr val="tx1">
                    <a:lumMod val="75000"/>
                  </a:schemeClr>
                </a:solidFill>
              </a:rPr>
              <a:t>dialyse)</a:t>
            </a:r>
          </a:p>
        </p:txBody>
      </p:sp>
      <p:sp>
        <p:nvSpPr>
          <p:cNvPr id="8" name="Toelichting met afgeronde rechthoek 7"/>
          <p:cNvSpPr/>
          <p:nvPr/>
        </p:nvSpPr>
        <p:spPr>
          <a:xfrm>
            <a:off x="691979" y="230659"/>
            <a:ext cx="2817342" cy="2331309"/>
          </a:xfrm>
          <a:prstGeom prst="wedgeRoundRectCallo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dirty="0">
                <a:solidFill>
                  <a:schemeClr val="tx1">
                    <a:lumMod val="75000"/>
                  </a:schemeClr>
                </a:solidFill>
              </a:rPr>
              <a:t>Ik wil jullie ontzettend bedanken voor jullie inzet en fijne begeleiding van ons team gedurende de afgelopen periode! Jullie zijn 2 toppers. Laagdrempelig bereikbaar, heel toegankelijk, kundig en gewoon super enthousiast en altijd even vriendelijk! Ik heb goede reacties terug gehoord en hoop dat het team jullie in de toekomst ook weet te vinden</a:t>
            </a:r>
            <a:r>
              <a:rPr lang="nl-NL" sz="1200" dirty="0" smtClean="0">
                <a:solidFill>
                  <a:schemeClr val="tx1">
                    <a:lumMod val="75000"/>
                  </a:schemeClr>
                </a:solidFill>
              </a:rPr>
              <a:t>.</a:t>
            </a:r>
          </a:p>
          <a:p>
            <a:r>
              <a:rPr lang="nl-NL" sz="1200" dirty="0" smtClean="0">
                <a:solidFill>
                  <a:schemeClr val="tx1">
                    <a:lumMod val="75000"/>
                  </a:schemeClr>
                </a:solidFill>
              </a:rPr>
              <a:t>(Teamleider, afd. </a:t>
            </a:r>
            <a:r>
              <a:rPr lang="nl-NL" sz="1200" dirty="0">
                <a:solidFill>
                  <a:schemeClr val="tx1">
                    <a:lumMod val="75000"/>
                  </a:schemeClr>
                </a:solidFill>
              </a:rPr>
              <a:t>INT/MDL)</a:t>
            </a:r>
          </a:p>
        </p:txBody>
      </p:sp>
      <p:sp>
        <p:nvSpPr>
          <p:cNvPr id="9" name="Rechthoekige toelichting 8"/>
          <p:cNvSpPr/>
          <p:nvPr/>
        </p:nvSpPr>
        <p:spPr>
          <a:xfrm>
            <a:off x="5133828" y="0"/>
            <a:ext cx="4636955" cy="2219240"/>
          </a:xfrm>
          <a:prstGeom prst="wedgeRect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i="1" dirty="0">
                <a:solidFill>
                  <a:schemeClr val="tx1">
                    <a:lumMod val="75000"/>
                  </a:schemeClr>
                </a:solidFill>
              </a:rPr>
              <a:t>De afdeling heeft wisselend gereageerd. De ene had het idee dat ze getoetst zouden worden en keken er op voorhand een beetje negatief tegen aan. Veel collega’s hebben het als prettig ervaren omdat ze veel bruikbare tips hebben ontvangen om mee te nemen in hun dagelijkse werkwijze. Er is goed gekeken naar waar wij tegen aan lopen en wat er beter kan op onze afdeling. Daarnaast werd er door jullie op de dag zelf goed gekeken waar de kwetsbare patiënt op dat moment lag en welke zorgbehoefte deze nodig hadden. Jullie paste hier jullie training op aan. Heel nuttig. </a:t>
            </a:r>
            <a:endParaRPr lang="nl-NL" sz="1200" i="1" dirty="0" smtClean="0">
              <a:solidFill>
                <a:schemeClr val="tx1">
                  <a:lumMod val="75000"/>
                </a:schemeClr>
              </a:solidFill>
            </a:endParaRPr>
          </a:p>
          <a:p>
            <a:r>
              <a:rPr lang="nl-NL" sz="1200" i="1" dirty="0" smtClean="0">
                <a:solidFill>
                  <a:schemeClr val="tx1">
                    <a:lumMod val="75000"/>
                  </a:schemeClr>
                </a:solidFill>
              </a:rPr>
              <a:t>(afd. </a:t>
            </a:r>
            <a:r>
              <a:rPr lang="nl-NL" sz="1200" i="1" dirty="0">
                <a:solidFill>
                  <a:schemeClr val="tx1">
                    <a:lumMod val="75000"/>
                  </a:schemeClr>
                </a:solidFill>
              </a:rPr>
              <a:t>neurologie)</a:t>
            </a:r>
          </a:p>
        </p:txBody>
      </p:sp>
      <p:sp>
        <p:nvSpPr>
          <p:cNvPr id="10" name="Ovale toelichting 9"/>
          <p:cNvSpPr/>
          <p:nvPr/>
        </p:nvSpPr>
        <p:spPr>
          <a:xfrm>
            <a:off x="5918884" y="4380597"/>
            <a:ext cx="2907958" cy="2158315"/>
          </a:xfrm>
          <a:prstGeom prst="wedgeEllipse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b="1" dirty="0">
                <a:solidFill>
                  <a:schemeClr val="tx1">
                    <a:lumMod val="75000"/>
                  </a:schemeClr>
                </a:solidFill>
              </a:rPr>
              <a:t>Hoe heeft afdeling onze aanwezigheid ervaren?</a:t>
            </a:r>
            <a:endParaRPr lang="nl-NL" sz="1200" dirty="0">
              <a:solidFill>
                <a:schemeClr val="tx1">
                  <a:lumMod val="75000"/>
                </a:schemeClr>
              </a:solidFill>
            </a:endParaRPr>
          </a:p>
          <a:p>
            <a:r>
              <a:rPr lang="nl-NL" sz="1200" dirty="0">
                <a:solidFill>
                  <a:schemeClr val="tx1">
                    <a:lumMod val="75000"/>
                  </a:schemeClr>
                </a:solidFill>
              </a:rPr>
              <a:t>Prettig. Nauwer contact opgebouwd. Kortere lijnen. Het heeft mensen meer alert gemaakt op de geriatrische patiënt. (</a:t>
            </a:r>
            <a:r>
              <a:rPr lang="nl-NL" sz="1200" dirty="0" smtClean="0">
                <a:solidFill>
                  <a:schemeClr val="tx1">
                    <a:lumMod val="75000"/>
                  </a:schemeClr>
                </a:solidFill>
              </a:rPr>
              <a:t>afd. </a:t>
            </a:r>
            <a:r>
              <a:rPr lang="nl-NL" sz="1200" dirty="0">
                <a:solidFill>
                  <a:schemeClr val="tx1">
                    <a:lumMod val="75000"/>
                  </a:schemeClr>
                </a:solidFill>
              </a:rPr>
              <a:t>oncologie)</a:t>
            </a:r>
          </a:p>
        </p:txBody>
      </p:sp>
      <p:sp>
        <p:nvSpPr>
          <p:cNvPr id="11" name="Rechthoekige toelichting 10"/>
          <p:cNvSpPr/>
          <p:nvPr/>
        </p:nvSpPr>
        <p:spPr>
          <a:xfrm>
            <a:off x="605482" y="4769709"/>
            <a:ext cx="2990335" cy="1449859"/>
          </a:xfrm>
          <a:prstGeom prst="wedgeRectCallo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i="1" dirty="0">
                <a:solidFill>
                  <a:schemeClr val="tx1">
                    <a:lumMod val="75000"/>
                  </a:schemeClr>
                </a:solidFill>
              </a:rPr>
              <a:t>Interessante leermomenten bij aanwezigheid op de afdeling, prettig dat ze op de vloer mee stonden en daardoor tips en adviezen aan het bed of bij verschillende </a:t>
            </a:r>
            <a:r>
              <a:rPr lang="nl-NL" sz="1200" i="1" dirty="0" smtClean="0">
                <a:solidFill>
                  <a:schemeClr val="tx1">
                    <a:lumMod val="75000"/>
                  </a:schemeClr>
                </a:solidFill>
              </a:rPr>
              <a:t>patiënten, maar </a:t>
            </a:r>
            <a:r>
              <a:rPr lang="nl-NL" sz="1200" i="1" dirty="0">
                <a:solidFill>
                  <a:schemeClr val="tx1">
                    <a:lumMod val="75000"/>
                  </a:schemeClr>
                </a:solidFill>
              </a:rPr>
              <a:t>niet als belastend ervaren, juist als aanvulling. Dit uitte zich ook in patiënt gerichte tips. (</a:t>
            </a:r>
            <a:r>
              <a:rPr lang="nl-NL" sz="1200" i="1" dirty="0" smtClean="0">
                <a:solidFill>
                  <a:schemeClr val="tx1">
                    <a:lumMod val="75000"/>
                  </a:schemeClr>
                </a:solidFill>
              </a:rPr>
              <a:t>afd. </a:t>
            </a:r>
            <a:r>
              <a:rPr lang="nl-NL" sz="1200" i="1" dirty="0">
                <a:solidFill>
                  <a:schemeClr val="tx1">
                    <a:lumMod val="75000"/>
                  </a:schemeClr>
                </a:solidFill>
              </a:rPr>
              <a:t>orthopedie)</a:t>
            </a:r>
            <a:endParaRPr lang="nl-NL" sz="1200" dirty="0">
              <a:solidFill>
                <a:schemeClr val="tx1">
                  <a:lumMod val="75000"/>
                </a:schemeClr>
              </a:solidFill>
            </a:endParaRPr>
          </a:p>
        </p:txBody>
      </p:sp>
      <p:pic>
        <p:nvPicPr>
          <p:cNvPr id="12" name="Afbeelding 11"/>
          <p:cNvPicPr>
            <a:picLocks noChangeAspect="1"/>
          </p:cNvPicPr>
          <p:nvPr/>
        </p:nvPicPr>
        <p:blipFill>
          <a:blip r:embed="rId3"/>
          <a:stretch>
            <a:fillRect/>
          </a:stretch>
        </p:blipFill>
        <p:spPr>
          <a:xfrm>
            <a:off x="3587836" y="2447520"/>
            <a:ext cx="2536997" cy="2176287"/>
          </a:xfrm>
          <a:prstGeom prst="rect">
            <a:avLst/>
          </a:prstGeom>
        </p:spPr>
      </p:pic>
    </p:spTree>
    <p:extLst>
      <p:ext uri="{BB962C8B-B14F-4D97-AF65-F5344CB8AC3E}">
        <p14:creationId xmlns:p14="http://schemas.microsoft.com/office/powerpoint/2010/main" val="1259958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a:t>Tot slot</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p:txBody>
          <a:bodyPr>
            <a:normAutofit/>
          </a:bodyPr>
          <a:lstStyle/>
          <a:p>
            <a:pPr marL="0" indent="0">
              <a:buNone/>
            </a:pPr>
            <a:r>
              <a:rPr lang="nl-NL" dirty="0"/>
              <a:t>VMS programma kwetsbare ouderen heeft een goede basis gelegd</a:t>
            </a:r>
          </a:p>
          <a:p>
            <a:pPr marL="0" indent="0">
              <a:buNone/>
            </a:pPr>
            <a:r>
              <a:rPr lang="nl-NL" dirty="0"/>
              <a:t>maatwerk nodig om verder te verbeteren</a:t>
            </a:r>
          </a:p>
          <a:p>
            <a:endParaRPr lang="nl-NL" dirty="0"/>
          </a:p>
          <a:p>
            <a:endParaRPr lang="nl-NL" dirty="0"/>
          </a:p>
          <a:p>
            <a:pPr marL="0" indent="0">
              <a:buNone/>
            </a:pPr>
            <a:r>
              <a:rPr lang="nl-NL" dirty="0"/>
              <a:t>Als ons scholingsprogramma daarbij van dienst kan zijn:</a:t>
            </a:r>
          </a:p>
          <a:p>
            <a:pPr marL="0" indent="0">
              <a:buNone/>
            </a:pPr>
            <a:r>
              <a:rPr lang="nl-NL" dirty="0" smtClean="0">
                <a:hlinkClick r:id="rId3"/>
              </a:rPr>
              <a:t>www.programmatijdvoorverbinding</a:t>
            </a:r>
            <a:r>
              <a:rPr lang="nl-NL" dirty="0" smtClean="0"/>
              <a:t>  </a:t>
            </a:r>
            <a:endParaRPr lang="nl-NL" dirty="0"/>
          </a:p>
          <a:p>
            <a:endParaRPr lang="nl-NL" dirty="0"/>
          </a:p>
          <a:p>
            <a:pPr marL="0" indent="0">
              <a:buNone/>
            </a:pPr>
            <a:r>
              <a:rPr lang="nl-NL" dirty="0"/>
              <a:t>of</a:t>
            </a:r>
          </a:p>
          <a:p>
            <a:pPr marL="0" indent="0">
              <a:buNone/>
            </a:pPr>
            <a:r>
              <a:rPr lang="nl-NL" dirty="0">
                <a:hlinkClick r:id="rId4"/>
              </a:rPr>
              <a:t>marjolein.groeneveld@catharinaziekenhuis.nl</a:t>
            </a:r>
            <a:endParaRPr lang="nl-NL" dirty="0"/>
          </a:p>
          <a:p>
            <a:pPr marL="0" indent="0">
              <a:buNone/>
            </a:pPr>
            <a:r>
              <a:rPr lang="nl-NL" dirty="0">
                <a:hlinkClick r:id="rId5"/>
              </a:rPr>
              <a:t>judith.wilmer@catharinaziekenhuis.nl</a:t>
            </a:r>
            <a:endParaRPr lang="nl-NL"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13</a:t>
            </a:fld>
            <a:endParaRPr lang="nl-NL" dirty="0">
              <a:solidFill>
                <a:srgbClr val="808080">
                  <a:tint val="75000"/>
                </a:srgbClr>
              </a:solidFill>
            </a:endParaRPr>
          </a:p>
        </p:txBody>
      </p:sp>
    </p:spTree>
    <p:extLst>
      <p:ext uri="{BB962C8B-B14F-4D97-AF65-F5344CB8AC3E}">
        <p14:creationId xmlns:p14="http://schemas.microsoft.com/office/powerpoint/2010/main" val="60591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E48B21-35D6-E549-A4EC-CAD1025072E6}"/>
              </a:ext>
            </a:extLst>
          </p:cNvPr>
          <p:cNvSpPr>
            <a:spLocks noGrp="1"/>
          </p:cNvSpPr>
          <p:nvPr>
            <p:ph type="ctrTitle"/>
          </p:nvPr>
        </p:nvSpPr>
        <p:spPr>
          <a:xfrm>
            <a:off x="2428151" y="2409860"/>
            <a:ext cx="9000000" cy="1941371"/>
          </a:xfrm>
        </p:spPr>
        <p:txBody>
          <a:bodyPr/>
          <a:lstStyle/>
          <a:p>
            <a:r>
              <a:rPr lang="nl-NL" dirty="0"/>
              <a:t>Bedankt </a:t>
            </a:r>
            <a:r>
              <a:rPr lang="nl-NL" dirty="0" smtClean="0"/>
              <a:t>voor jullie actieve deelname aan deze workshop!</a:t>
            </a:r>
            <a:r>
              <a:rPr lang="nl-NL" dirty="0"/>
              <a:t/>
            </a:r>
            <a:br>
              <a:rPr lang="nl-NL" dirty="0"/>
            </a:br>
            <a:endParaRPr lang="nl-NL" dirty="0"/>
          </a:p>
        </p:txBody>
      </p:sp>
    </p:spTree>
    <p:extLst>
      <p:ext uri="{BB962C8B-B14F-4D97-AF65-F5344CB8AC3E}">
        <p14:creationId xmlns:p14="http://schemas.microsoft.com/office/powerpoint/2010/main" val="138183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altLang="nl-NL" dirty="0"/>
              <a:t>Hoe verspreid en verbind je door </a:t>
            </a:r>
            <a:r>
              <a:rPr lang="nl-NL" altLang="nl-NL" dirty="0" err="1"/>
              <a:t>bedside</a:t>
            </a:r>
            <a:r>
              <a:rPr lang="nl-NL" altLang="nl-NL" dirty="0"/>
              <a:t> teaching</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p:txBody>
          <a:bodyPr>
            <a:normAutofit/>
          </a:bodyPr>
          <a:lstStyle/>
          <a:p>
            <a:pPr marL="0" indent="0">
              <a:buNone/>
            </a:pPr>
            <a:endParaRPr lang="nl-NL" altLang="nl-NL" dirty="0" smtClean="0"/>
          </a:p>
          <a:p>
            <a:pPr marL="0" indent="0">
              <a:buNone/>
            </a:pPr>
            <a:r>
              <a:rPr lang="nl-NL" altLang="nl-NL" dirty="0" smtClean="0"/>
              <a:t>Even voorstellen:</a:t>
            </a:r>
          </a:p>
          <a:p>
            <a:endParaRPr lang="nl-NL" altLang="nl-NL" dirty="0"/>
          </a:p>
          <a:p>
            <a:r>
              <a:rPr lang="nl-NL" altLang="nl-NL" dirty="0" smtClean="0"/>
              <a:t>Ria </a:t>
            </a:r>
            <a:r>
              <a:rPr lang="nl-NL" altLang="nl-NL" dirty="0"/>
              <a:t>Smit</a:t>
            </a:r>
          </a:p>
          <a:p>
            <a:r>
              <a:rPr lang="nl-NL" altLang="nl-NL" dirty="0"/>
              <a:t>Jos Ruttenberg</a:t>
            </a:r>
          </a:p>
          <a:p>
            <a:r>
              <a:rPr lang="nl-NL" altLang="nl-NL" dirty="0"/>
              <a:t>Marjolein Groeneveld</a:t>
            </a:r>
          </a:p>
          <a:p>
            <a:r>
              <a:rPr lang="nl-NL" altLang="nl-NL" dirty="0"/>
              <a:t>Judith </a:t>
            </a:r>
            <a:r>
              <a:rPr lang="nl-NL" altLang="nl-NL" dirty="0" err="1"/>
              <a:t>Wilmer</a:t>
            </a:r>
            <a:endParaRPr lang="nl-NL" altLang="nl-NL" dirty="0"/>
          </a:p>
          <a:p>
            <a:endParaRPr lang="nl-NL" altLang="nl-NL"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2</a:t>
            </a:fld>
            <a:endParaRPr lang="nl-NL" dirty="0">
              <a:solidFill>
                <a:srgbClr val="808080">
                  <a:tint val="75000"/>
                </a:srgbClr>
              </a:solidFill>
            </a:endParaRPr>
          </a:p>
        </p:txBody>
      </p:sp>
      <p:pic>
        <p:nvPicPr>
          <p:cNvPr id="7" name="Afbeelding 6"/>
          <p:cNvPicPr>
            <a:picLocks noChangeAspect="1"/>
          </p:cNvPicPr>
          <p:nvPr/>
        </p:nvPicPr>
        <p:blipFill>
          <a:blip r:embed="rId3"/>
          <a:stretch>
            <a:fillRect/>
          </a:stretch>
        </p:blipFill>
        <p:spPr>
          <a:xfrm>
            <a:off x="5264744" y="2141837"/>
            <a:ext cx="4442904" cy="3551795"/>
          </a:xfrm>
          <a:prstGeom prst="rect">
            <a:avLst/>
          </a:prstGeom>
        </p:spPr>
      </p:pic>
    </p:spTree>
    <p:extLst>
      <p:ext uri="{BB962C8B-B14F-4D97-AF65-F5344CB8AC3E}">
        <p14:creationId xmlns:p14="http://schemas.microsoft.com/office/powerpoint/2010/main" val="301373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a:t>Inleiding</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p:txBody>
          <a:bodyPr>
            <a:normAutofit/>
          </a:bodyPr>
          <a:lstStyle/>
          <a:p>
            <a:pPr marL="0" indent="0">
              <a:buNone/>
            </a:pPr>
            <a:r>
              <a:rPr lang="nl-NL" dirty="0"/>
              <a:t>VMS programma kwetsbare ouderen</a:t>
            </a:r>
          </a:p>
          <a:p>
            <a:endParaRPr lang="nl-NL" dirty="0"/>
          </a:p>
          <a:p>
            <a:pPr marL="0" indent="0">
              <a:buNone/>
            </a:pPr>
            <a:r>
              <a:rPr lang="nl-NL" dirty="0"/>
              <a:t>Observatie in Catharinaziekenhuis: </a:t>
            </a:r>
          </a:p>
          <a:p>
            <a:pPr marL="285750" indent="-285750"/>
            <a:r>
              <a:rPr lang="nl-NL" dirty="0"/>
              <a:t>kennis kwetsbare ouderen beter</a:t>
            </a:r>
          </a:p>
          <a:p>
            <a:pPr marL="285750" indent="-285750"/>
            <a:r>
              <a:rPr lang="nl-NL" dirty="0"/>
              <a:t>interventies delier, voeding en vallen beter</a:t>
            </a:r>
          </a:p>
          <a:p>
            <a:pPr marL="285750" indent="-285750"/>
            <a:r>
              <a:rPr lang="nl-NL" dirty="0"/>
              <a:t>fysieke beperkingen blijft achter</a:t>
            </a:r>
          </a:p>
          <a:p>
            <a:pPr marL="285750" indent="-285750"/>
            <a:r>
              <a:rPr lang="nl-NL" dirty="0"/>
              <a:t>geen verdere verbetering </a:t>
            </a:r>
          </a:p>
          <a:p>
            <a:pPr marL="285750" indent="-285750"/>
            <a:r>
              <a:rPr lang="nl-NL" dirty="0"/>
              <a:t>verschillen per verpleegafdeling</a:t>
            </a:r>
          </a:p>
          <a:p>
            <a:pPr>
              <a:buFont typeface="Wingdings" panose="05000000000000000000" pitchFamily="2" charset="2"/>
              <a:buChar char="§"/>
            </a:pPr>
            <a:endParaRPr lang="nl-NL"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3</a:t>
            </a:fld>
            <a:endParaRPr lang="nl-NL" dirty="0">
              <a:solidFill>
                <a:srgbClr val="808080">
                  <a:tint val="75000"/>
                </a:srgbClr>
              </a:solidFill>
            </a:endParaRP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689" y="1559611"/>
            <a:ext cx="3417323" cy="342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556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a:t>Herkennen jullie dit?</a:t>
            </a:r>
            <a:br>
              <a:rPr lang="nl-NL" dirty="0"/>
            </a:br>
            <a:r>
              <a:rPr lang="nl-NL" dirty="0"/>
              <a:t>Hoe komt dit?</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p:txBody>
          <a:bodyPr>
            <a:normAutofit/>
          </a:bodyPr>
          <a:lstStyle/>
          <a:p>
            <a:pPr marL="0" indent="0">
              <a:buNone/>
            </a:pPr>
            <a:r>
              <a:rPr lang="nl-NL" dirty="0"/>
              <a:t>Zouden jullie je in 4 groepjes willen verdelen over de 4 borden?</a:t>
            </a:r>
          </a:p>
          <a:p>
            <a:endParaRPr lang="nl-NL" dirty="0"/>
          </a:p>
          <a:p>
            <a:pPr marL="0" indent="0">
              <a:buNone/>
            </a:pPr>
            <a:r>
              <a:rPr lang="nl-NL" dirty="0"/>
              <a:t>En 2 vragen beantwoorden?</a:t>
            </a:r>
          </a:p>
          <a:p>
            <a:endParaRPr lang="nl-NL" dirty="0"/>
          </a:p>
          <a:p>
            <a:pPr marL="342900" indent="-342900">
              <a:buAutoNum type="arabicPeriod"/>
            </a:pPr>
            <a:r>
              <a:rPr lang="nl-NL" dirty="0"/>
              <a:t>Waar loop je tegen aan bij scholing op het gebied van kwetsbare ouderen?</a:t>
            </a:r>
          </a:p>
          <a:p>
            <a:pPr marL="342900" indent="-342900">
              <a:buAutoNum type="arabicPeriod"/>
            </a:pPr>
            <a:endParaRPr lang="nl-NL" dirty="0"/>
          </a:p>
          <a:p>
            <a:pPr marL="342900" indent="-342900">
              <a:buAutoNum type="arabicPeriod"/>
            </a:pPr>
            <a:r>
              <a:rPr lang="nl-NL" dirty="0"/>
              <a:t>Ervaar je problemen in de attitude naar ouderen? Zo ja welke? Spelen deze een rol in waar je tegen aan loopt?</a:t>
            </a:r>
          </a:p>
          <a:p>
            <a:pPr>
              <a:buFont typeface="Wingdings" panose="05000000000000000000" pitchFamily="2" charset="2"/>
              <a:buChar char="§"/>
            </a:pPr>
            <a:endParaRPr lang="nl-NL"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4</a:t>
            </a:fld>
            <a:endParaRPr lang="nl-NL" dirty="0">
              <a:solidFill>
                <a:srgbClr val="808080">
                  <a:tint val="75000"/>
                </a:srgbClr>
              </a:solidFill>
            </a:endParaRPr>
          </a:p>
        </p:txBody>
      </p:sp>
      <p:pic>
        <p:nvPicPr>
          <p:cNvPr id="7" name="Afbeelding 6"/>
          <p:cNvPicPr>
            <a:picLocks noChangeAspect="1"/>
          </p:cNvPicPr>
          <p:nvPr/>
        </p:nvPicPr>
        <p:blipFill>
          <a:blip r:embed="rId3"/>
          <a:stretch>
            <a:fillRect/>
          </a:stretch>
        </p:blipFill>
        <p:spPr>
          <a:xfrm rot="1140610" flipH="1">
            <a:off x="9721529" y="2248930"/>
            <a:ext cx="1928797" cy="1216626"/>
          </a:xfrm>
          <a:prstGeom prst="rect">
            <a:avLst/>
          </a:prstGeom>
        </p:spPr>
      </p:pic>
    </p:spTree>
    <p:extLst>
      <p:ext uri="{BB962C8B-B14F-4D97-AF65-F5344CB8AC3E}">
        <p14:creationId xmlns:p14="http://schemas.microsoft.com/office/powerpoint/2010/main" val="1687083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C64BE3CF-AF1C-480A-A796-C4D35194F862}"/>
              </a:ext>
            </a:extLst>
          </p:cNvPr>
          <p:cNvSpPr/>
          <p:nvPr/>
        </p:nvSpPr>
        <p:spPr>
          <a:xfrm>
            <a:off x="1508808" y="2522389"/>
            <a:ext cx="7275067" cy="1344378"/>
          </a:xfrm>
          <a:prstGeom prst="rect">
            <a:avLst/>
          </a:prstGeom>
          <a:solidFill>
            <a:srgbClr val="FC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dirty="0">
              <a:solidFill>
                <a:prstClr val="white"/>
              </a:solidFill>
            </a:endParaRPr>
          </a:p>
        </p:txBody>
      </p:sp>
      <p:sp>
        <p:nvSpPr>
          <p:cNvPr id="142" name="Ovaal 141">
            <a:extLst>
              <a:ext uri="{FF2B5EF4-FFF2-40B4-BE49-F238E27FC236}">
                <a16:creationId xmlns:a16="http://schemas.microsoft.com/office/drawing/2014/main" xmlns="" id="{61A1BB14-AE5A-46AB-9EC1-A1A276393986}"/>
              </a:ext>
            </a:extLst>
          </p:cNvPr>
          <p:cNvSpPr/>
          <p:nvPr/>
        </p:nvSpPr>
        <p:spPr>
          <a:xfrm>
            <a:off x="3426039" y="1195895"/>
            <a:ext cx="1195303" cy="1195303"/>
          </a:xfrm>
          <a:prstGeom prst="ellipse">
            <a:avLst/>
          </a:prstGeom>
          <a:solidFill>
            <a:srgbClr val="A6C9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43" name="Ovaal 142">
            <a:extLst>
              <a:ext uri="{FF2B5EF4-FFF2-40B4-BE49-F238E27FC236}">
                <a16:creationId xmlns:a16="http://schemas.microsoft.com/office/drawing/2014/main" xmlns="" id="{E8EF6745-6DDF-497F-91DA-1F0829472035}"/>
              </a:ext>
            </a:extLst>
          </p:cNvPr>
          <p:cNvSpPr/>
          <p:nvPr/>
        </p:nvSpPr>
        <p:spPr>
          <a:xfrm>
            <a:off x="5363152" y="1218543"/>
            <a:ext cx="1195303" cy="1195303"/>
          </a:xfrm>
          <a:prstGeom prst="ellipse">
            <a:avLst/>
          </a:prstGeom>
          <a:solidFill>
            <a:srgbClr val="A6C9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44" name="Ovaal 143">
            <a:extLst>
              <a:ext uri="{FF2B5EF4-FFF2-40B4-BE49-F238E27FC236}">
                <a16:creationId xmlns:a16="http://schemas.microsoft.com/office/drawing/2014/main" xmlns="" id="{126154AF-F9F6-48C1-B3BF-9EF2C58562BE}"/>
              </a:ext>
            </a:extLst>
          </p:cNvPr>
          <p:cNvSpPr/>
          <p:nvPr/>
        </p:nvSpPr>
        <p:spPr>
          <a:xfrm>
            <a:off x="7188414" y="1207979"/>
            <a:ext cx="1195303" cy="1195303"/>
          </a:xfrm>
          <a:prstGeom prst="ellipse">
            <a:avLst/>
          </a:prstGeom>
          <a:solidFill>
            <a:srgbClr val="A6C9E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41" name="Ovaal 140">
            <a:extLst>
              <a:ext uri="{FF2B5EF4-FFF2-40B4-BE49-F238E27FC236}">
                <a16:creationId xmlns:a16="http://schemas.microsoft.com/office/drawing/2014/main" xmlns="" id="{9BBABF4E-A8D6-4BD7-92DB-462E25F6E775}"/>
              </a:ext>
            </a:extLst>
          </p:cNvPr>
          <p:cNvSpPr/>
          <p:nvPr/>
        </p:nvSpPr>
        <p:spPr>
          <a:xfrm>
            <a:off x="5363152" y="2601865"/>
            <a:ext cx="1195303" cy="1195303"/>
          </a:xfrm>
          <a:prstGeom prst="ellipse">
            <a:avLst/>
          </a:prstGeom>
          <a:solidFill>
            <a:srgbClr val="F7A8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38" name="Ovaal 137">
            <a:extLst>
              <a:ext uri="{FF2B5EF4-FFF2-40B4-BE49-F238E27FC236}">
                <a16:creationId xmlns:a16="http://schemas.microsoft.com/office/drawing/2014/main" xmlns="" id="{025B90DD-130A-4C1D-A664-E4AEC782BD4D}"/>
              </a:ext>
            </a:extLst>
          </p:cNvPr>
          <p:cNvSpPr/>
          <p:nvPr/>
        </p:nvSpPr>
        <p:spPr>
          <a:xfrm>
            <a:off x="7188414" y="4024609"/>
            <a:ext cx="1195303" cy="1195303"/>
          </a:xfrm>
          <a:prstGeom prst="ellipse">
            <a:avLst/>
          </a:prstGeom>
          <a:solidFill>
            <a:srgbClr val="D3B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39" name="Ovaal 138">
            <a:extLst>
              <a:ext uri="{FF2B5EF4-FFF2-40B4-BE49-F238E27FC236}">
                <a16:creationId xmlns:a16="http://schemas.microsoft.com/office/drawing/2014/main" xmlns="" id="{ADF77048-701F-4193-93B0-5BB4BDFFF25B}"/>
              </a:ext>
            </a:extLst>
          </p:cNvPr>
          <p:cNvSpPr/>
          <p:nvPr/>
        </p:nvSpPr>
        <p:spPr>
          <a:xfrm>
            <a:off x="5363152" y="4009481"/>
            <a:ext cx="1195303" cy="1195303"/>
          </a:xfrm>
          <a:prstGeom prst="ellipse">
            <a:avLst/>
          </a:prstGeom>
          <a:solidFill>
            <a:srgbClr val="D3B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40" name="Ovaal 139">
            <a:extLst>
              <a:ext uri="{FF2B5EF4-FFF2-40B4-BE49-F238E27FC236}">
                <a16:creationId xmlns:a16="http://schemas.microsoft.com/office/drawing/2014/main" xmlns="" id="{5EC248BD-FAC2-4116-A8DE-BCD9BF5E0012}"/>
              </a:ext>
            </a:extLst>
          </p:cNvPr>
          <p:cNvSpPr/>
          <p:nvPr/>
        </p:nvSpPr>
        <p:spPr>
          <a:xfrm>
            <a:off x="3426039" y="4000107"/>
            <a:ext cx="1195303" cy="1195303"/>
          </a:xfrm>
          <a:prstGeom prst="ellipse">
            <a:avLst/>
          </a:prstGeom>
          <a:solidFill>
            <a:srgbClr val="D3B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2" name="Rechthoek 11">
            <a:extLst>
              <a:ext uri="{FF2B5EF4-FFF2-40B4-BE49-F238E27FC236}">
                <a16:creationId xmlns:a16="http://schemas.microsoft.com/office/drawing/2014/main" xmlns="" id="{D75F9107-A4B2-408E-8023-C2F613E163C5}"/>
              </a:ext>
            </a:extLst>
          </p:cNvPr>
          <p:cNvSpPr/>
          <p:nvPr/>
        </p:nvSpPr>
        <p:spPr>
          <a:xfrm>
            <a:off x="1524001" y="195861"/>
            <a:ext cx="7218429" cy="831630"/>
          </a:xfrm>
          <a:prstGeom prst="rect">
            <a:avLst/>
          </a:prstGeom>
          <a:solidFill>
            <a:srgbClr val="A6C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a:solidFill>
                <a:prstClr val="white"/>
              </a:solidFill>
            </a:endParaRPr>
          </a:p>
        </p:txBody>
      </p:sp>
      <p:cxnSp>
        <p:nvCxnSpPr>
          <p:cNvPr id="103" name="Rechte verbindingslijn 102">
            <a:extLst>
              <a:ext uri="{FF2B5EF4-FFF2-40B4-BE49-F238E27FC236}">
                <a16:creationId xmlns:a16="http://schemas.microsoft.com/office/drawing/2014/main" xmlns="" id="{546348EC-2630-4DD5-A454-5A9688587ECC}"/>
              </a:ext>
            </a:extLst>
          </p:cNvPr>
          <p:cNvCxnSpPr>
            <a:cxnSpLocks/>
          </p:cNvCxnSpPr>
          <p:nvPr/>
        </p:nvCxnSpPr>
        <p:spPr>
          <a:xfrm flipV="1">
            <a:off x="2617636" y="5841811"/>
            <a:ext cx="4806514" cy="0"/>
          </a:xfrm>
          <a:prstGeom prst="line">
            <a:avLst/>
          </a:prstGeom>
          <a:ln w="53975">
            <a:solidFill>
              <a:srgbClr val="FED7A4"/>
            </a:solidFill>
          </a:ln>
        </p:spPr>
        <p:style>
          <a:lnRef idx="1">
            <a:schemeClr val="accent1"/>
          </a:lnRef>
          <a:fillRef idx="0">
            <a:schemeClr val="accent1"/>
          </a:fillRef>
          <a:effectRef idx="0">
            <a:schemeClr val="accent1"/>
          </a:effectRef>
          <a:fontRef idx="minor">
            <a:schemeClr val="tx1"/>
          </a:fontRef>
        </p:style>
      </p:cxnSp>
      <p:sp>
        <p:nvSpPr>
          <p:cNvPr id="106" name="Ovaal 105">
            <a:extLst>
              <a:ext uri="{FF2B5EF4-FFF2-40B4-BE49-F238E27FC236}">
                <a16:creationId xmlns:a16="http://schemas.microsoft.com/office/drawing/2014/main" xmlns="" id="{8BB510E6-C75A-47BE-A012-A8CA50A05135}"/>
              </a:ext>
            </a:extLst>
          </p:cNvPr>
          <p:cNvSpPr/>
          <p:nvPr/>
        </p:nvSpPr>
        <p:spPr>
          <a:xfrm>
            <a:off x="5363152" y="5270225"/>
            <a:ext cx="1195303" cy="1195303"/>
          </a:xfrm>
          <a:prstGeom prst="ellipse">
            <a:avLst/>
          </a:pr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107" name="Ovaal 106">
            <a:extLst>
              <a:ext uri="{FF2B5EF4-FFF2-40B4-BE49-F238E27FC236}">
                <a16:creationId xmlns:a16="http://schemas.microsoft.com/office/drawing/2014/main" xmlns="" id="{B08AA624-45AC-4205-A0CA-4D786FA49C9B}"/>
              </a:ext>
            </a:extLst>
          </p:cNvPr>
          <p:cNvSpPr/>
          <p:nvPr/>
        </p:nvSpPr>
        <p:spPr>
          <a:xfrm>
            <a:off x="7188414" y="5270225"/>
            <a:ext cx="1195303" cy="1195303"/>
          </a:xfrm>
          <a:prstGeom prst="ellipse">
            <a:avLst/>
          </a:pr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17" name="Ovaal 116">
            <a:extLst>
              <a:ext uri="{FF2B5EF4-FFF2-40B4-BE49-F238E27FC236}">
                <a16:creationId xmlns:a16="http://schemas.microsoft.com/office/drawing/2014/main" xmlns="" id="{6B3C1F3B-3733-4085-A2ED-209175938700}"/>
              </a:ext>
            </a:extLst>
          </p:cNvPr>
          <p:cNvSpPr/>
          <p:nvPr/>
        </p:nvSpPr>
        <p:spPr>
          <a:xfrm>
            <a:off x="7188414" y="2612465"/>
            <a:ext cx="1195303" cy="1195303"/>
          </a:xfrm>
          <a:prstGeom prst="ellipse">
            <a:avLst/>
          </a:prstGeom>
          <a:solidFill>
            <a:srgbClr val="F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cxnSp>
        <p:nvCxnSpPr>
          <p:cNvPr id="150" name="Rechte verbindingslijn 149">
            <a:extLst>
              <a:ext uri="{FF2B5EF4-FFF2-40B4-BE49-F238E27FC236}">
                <a16:creationId xmlns:a16="http://schemas.microsoft.com/office/drawing/2014/main" xmlns="" id="{64BB820B-FF34-4277-9AE4-8D8B2CBA6522}"/>
              </a:ext>
            </a:extLst>
          </p:cNvPr>
          <p:cNvCxnSpPr>
            <a:cxnSpLocks/>
          </p:cNvCxnSpPr>
          <p:nvPr/>
        </p:nvCxnSpPr>
        <p:spPr>
          <a:xfrm flipV="1">
            <a:off x="2663419" y="1748088"/>
            <a:ext cx="4806514" cy="0"/>
          </a:xfrm>
          <a:prstGeom prst="line">
            <a:avLst/>
          </a:prstGeom>
          <a:ln w="53975">
            <a:solidFill>
              <a:srgbClr val="A6C9E8"/>
            </a:solidFill>
          </a:ln>
        </p:spPr>
        <p:style>
          <a:lnRef idx="1">
            <a:schemeClr val="accent1"/>
          </a:lnRef>
          <a:fillRef idx="0">
            <a:schemeClr val="accent1"/>
          </a:fillRef>
          <a:effectRef idx="0">
            <a:schemeClr val="accent1"/>
          </a:effectRef>
          <a:fontRef idx="minor">
            <a:schemeClr val="tx1"/>
          </a:fontRef>
        </p:style>
      </p:cxnSp>
      <p:sp>
        <p:nvSpPr>
          <p:cNvPr id="4" name="Rechthoek 3"/>
          <p:cNvSpPr/>
          <p:nvPr/>
        </p:nvSpPr>
        <p:spPr>
          <a:xfrm>
            <a:off x="8731882" y="195862"/>
            <a:ext cx="1936074" cy="6466279"/>
          </a:xfrm>
          <a:prstGeom prst="rect">
            <a:avLst/>
          </a:prstGeom>
          <a:solidFill>
            <a:srgbClr val="F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97" name="Rechthoek 96"/>
          <p:cNvSpPr/>
          <p:nvPr/>
        </p:nvSpPr>
        <p:spPr>
          <a:xfrm>
            <a:off x="8638249" y="335273"/>
            <a:ext cx="1557748" cy="241285"/>
          </a:xfrm>
          <a:prstGeom prst="rect">
            <a:avLst/>
          </a:prstGeom>
        </p:spPr>
        <p:txBody>
          <a:bodyPr wrap="square">
            <a:spAutoFit/>
          </a:bodyPr>
          <a:lstStyle/>
          <a:p>
            <a:pPr algn="ctr" defTabSz="749299"/>
            <a:endParaRPr lang="nl-NL" sz="968" dirty="0">
              <a:solidFill>
                <a:prstClr val="black"/>
              </a:solidFill>
              <a:latin typeface="Calibri" panose="020F0502020204030204"/>
            </a:endParaRPr>
          </a:p>
        </p:txBody>
      </p:sp>
      <p:sp>
        <p:nvSpPr>
          <p:cNvPr id="98" name="Rechthoek 97"/>
          <p:cNvSpPr/>
          <p:nvPr/>
        </p:nvSpPr>
        <p:spPr>
          <a:xfrm>
            <a:off x="8733119" y="1085261"/>
            <a:ext cx="1906880" cy="390235"/>
          </a:xfrm>
          <a:prstGeom prst="rect">
            <a:avLst/>
          </a:prstGeom>
        </p:spPr>
        <p:txBody>
          <a:bodyPr wrap="square">
            <a:spAutoFit/>
          </a:bodyPr>
          <a:lstStyle/>
          <a:p>
            <a:pPr algn="ctr" defTabSz="749299"/>
            <a:r>
              <a:rPr lang="nl-NL" sz="968" b="1" dirty="0">
                <a:solidFill>
                  <a:prstClr val="black"/>
                </a:solidFill>
                <a:latin typeface="Catharina Light" panose="02000503030000020003" pitchFamily="2" charset="0"/>
              </a:rPr>
              <a:t>Professionaliserings-programma </a:t>
            </a:r>
          </a:p>
          <a:p>
            <a:pPr algn="ctr" defTabSz="749299"/>
            <a:r>
              <a:rPr lang="nl-NL" sz="968" b="1" dirty="0">
                <a:solidFill>
                  <a:prstClr val="black"/>
                </a:solidFill>
                <a:latin typeface="Catharina Light" panose="02000503030000020003" pitchFamily="2" charset="0"/>
              </a:rPr>
              <a:t>voor zorgprofessionals</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4017" y="237592"/>
            <a:ext cx="1984350" cy="766799"/>
          </a:xfrm>
          <a:prstGeom prst="rect">
            <a:avLst/>
          </a:prstGeom>
        </p:spPr>
      </p:pic>
      <p:sp>
        <p:nvSpPr>
          <p:cNvPr id="51" name="Tekstvak 50"/>
          <p:cNvSpPr txBox="1"/>
          <p:nvPr/>
        </p:nvSpPr>
        <p:spPr>
          <a:xfrm>
            <a:off x="9430187" y="1485209"/>
            <a:ext cx="1114452" cy="837089"/>
          </a:xfrm>
          <a:prstGeom prst="rect">
            <a:avLst/>
          </a:prstGeom>
          <a:noFill/>
        </p:spPr>
        <p:txBody>
          <a:bodyPr wrap="square" rtlCol="0">
            <a:spAutoFit/>
          </a:bodyPr>
          <a:lstStyle/>
          <a:p>
            <a:pPr defTabSz="749299"/>
            <a:r>
              <a:rPr lang="nl-NL" sz="968" dirty="0">
                <a:solidFill>
                  <a:prstClr val="black"/>
                </a:solidFill>
                <a:latin typeface="Catharina Light" panose="02000503030000020003" pitchFamily="2" charset="0"/>
              </a:rPr>
              <a:t>1. Kennismaken met de doelgroep en het professionaliseringsprogramma </a:t>
            </a:r>
            <a:endParaRPr lang="nl-NL" sz="968" b="1" dirty="0">
              <a:solidFill>
                <a:prstClr val="black"/>
              </a:solidFill>
              <a:latin typeface="Catharina Light" panose="02000503030000020003" pitchFamily="2" charset="0"/>
            </a:endParaRPr>
          </a:p>
        </p:txBody>
      </p:sp>
      <p:sp>
        <p:nvSpPr>
          <p:cNvPr id="53" name="Tekstvak 52"/>
          <p:cNvSpPr txBox="1"/>
          <p:nvPr/>
        </p:nvSpPr>
        <p:spPr>
          <a:xfrm>
            <a:off x="9441975" y="2826355"/>
            <a:ext cx="939774" cy="688137"/>
          </a:xfrm>
          <a:prstGeom prst="rect">
            <a:avLst/>
          </a:prstGeom>
          <a:noFill/>
        </p:spPr>
        <p:txBody>
          <a:bodyPr wrap="square" rtlCol="0">
            <a:spAutoFit/>
          </a:bodyPr>
          <a:lstStyle/>
          <a:p>
            <a:pPr defTabSz="749299"/>
            <a:r>
              <a:rPr lang="nl-NL" sz="968" dirty="0">
                <a:solidFill>
                  <a:prstClr val="black"/>
                </a:solidFill>
                <a:latin typeface="Catharina Light" panose="02000503030000020003" pitchFamily="2" charset="0"/>
              </a:rPr>
              <a:t>2. Ontdekken van hiaten in kennis en vaardigheden</a:t>
            </a:r>
            <a:endParaRPr lang="nl-NL" sz="968" b="1" dirty="0">
              <a:solidFill>
                <a:prstClr val="black"/>
              </a:solidFill>
              <a:latin typeface="Catharina Light" panose="02000503030000020003" pitchFamily="2" charset="0"/>
            </a:endParaRPr>
          </a:p>
        </p:txBody>
      </p:sp>
      <p:sp>
        <p:nvSpPr>
          <p:cNvPr id="54" name="Tekstvak 53"/>
          <p:cNvSpPr txBox="1"/>
          <p:nvPr/>
        </p:nvSpPr>
        <p:spPr>
          <a:xfrm>
            <a:off x="9455764" y="4260769"/>
            <a:ext cx="1194433" cy="688137"/>
          </a:xfrm>
          <a:prstGeom prst="rect">
            <a:avLst/>
          </a:prstGeom>
          <a:noFill/>
        </p:spPr>
        <p:txBody>
          <a:bodyPr wrap="square" rtlCol="0">
            <a:spAutoFit/>
          </a:bodyPr>
          <a:lstStyle/>
          <a:p>
            <a:pPr defTabSz="749299"/>
            <a:r>
              <a:rPr lang="nl-NL" sz="968" dirty="0">
                <a:solidFill>
                  <a:prstClr val="black"/>
                </a:solidFill>
                <a:latin typeface="Catharina Light" panose="02000503030000020003" pitchFamily="2" charset="0"/>
              </a:rPr>
              <a:t>3. Verdiepen van kennis en ontwikkelen van vaardigheden</a:t>
            </a:r>
          </a:p>
        </p:txBody>
      </p:sp>
      <p:sp>
        <p:nvSpPr>
          <p:cNvPr id="56" name="Tekstvak 55"/>
          <p:cNvSpPr txBox="1"/>
          <p:nvPr/>
        </p:nvSpPr>
        <p:spPr>
          <a:xfrm>
            <a:off x="9441976" y="5569041"/>
            <a:ext cx="1090875" cy="688137"/>
          </a:xfrm>
          <a:prstGeom prst="rect">
            <a:avLst/>
          </a:prstGeom>
          <a:noFill/>
        </p:spPr>
        <p:txBody>
          <a:bodyPr wrap="square" rtlCol="0">
            <a:spAutoFit/>
          </a:bodyPr>
          <a:lstStyle/>
          <a:p>
            <a:pPr defTabSz="749299"/>
            <a:r>
              <a:rPr lang="nl-NL" sz="968" dirty="0">
                <a:solidFill>
                  <a:prstClr val="black"/>
                </a:solidFill>
                <a:latin typeface="Catharina Light" panose="02000503030000020003" pitchFamily="2" charset="0"/>
              </a:rPr>
              <a:t>4. Ondersteuning en begeleiding tijdens het werk, op de werkplek</a:t>
            </a:r>
          </a:p>
        </p:txBody>
      </p:sp>
      <p:sp>
        <p:nvSpPr>
          <p:cNvPr id="6" name="Ovaal 5">
            <a:extLst>
              <a:ext uri="{FF2B5EF4-FFF2-40B4-BE49-F238E27FC236}">
                <a16:creationId xmlns:a16="http://schemas.microsoft.com/office/drawing/2014/main" xmlns="" id="{4F234088-55C2-4A0E-93C3-C9A260644651}"/>
              </a:ext>
            </a:extLst>
          </p:cNvPr>
          <p:cNvSpPr/>
          <p:nvPr/>
        </p:nvSpPr>
        <p:spPr>
          <a:xfrm>
            <a:off x="1635613" y="1157748"/>
            <a:ext cx="1195303" cy="1195303"/>
          </a:xfrm>
          <a:prstGeom prst="ellipse">
            <a:avLst/>
          </a:prstGeom>
          <a:solidFill>
            <a:srgbClr val="3584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55" name="Tekstvak 54">
            <a:extLst>
              <a:ext uri="{FF2B5EF4-FFF2-40B4-BE49-F238E27FC236}">
                <a16:creationId xmlns:a16="http://schemas.microsoft.com/office/drawing/2014/main" xmlns="" id="{BC2F993E-C933-462F-ADDD-469A7F95C367}"/>
              </a:ext>
            </a:extLst>
          </p:cNvPr>
          <p:cNvSpPr txBox="1"/>
          <p:nvPr/>
        </p:nvSpPr>
        <p:spPr>
          <a:xfrm>
            <a:off x="3476450" y="1473001"/>
            <a:ext cx="1146937" cy="68813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cs typeface="Arial" panose="020B0604020202020204" pitchFamily="34" charset="0"/>
              </a:rPr>
              <a:t>Screening en interventies bij oudere, kwetsbare patiënt </a:t>
            </a:r>
          </a:p>
        </p:txBody>
      </p:sp>
      <p:sp>
        <p:nvSpPr>
          <p:cNvPr id="136" name="Tekstvak 135">
            <a:extLst>
              <a:ext uri="{FF2B5EF4-FFF2-40B4-BE49-F238E27FC236}">
                <a16:creationId xmlns:a16="http://schemas.microsoft.com/office/drawing/2014/main" xmlns="" id="{648E8E5E-1AED-43B3-A7F4-389E9C2DF7E5}"/>
              </a:ext>
            </a:extLst>
          </p:cNvPr>
          <p:cNvSpPr txBox="1"/>
          <p:nvPr/>
        </p:nvSpPr>
        <p:spPr>
          <a:xfrm>
            <a:off x="5497933" y="5542133"/>
            <a:ext cx="952120" cy="68813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Aanbod is </a:t>
            </a:r>
          </a:p>
          <a:p>
            <a:pPr algn="ctr" defTabSz="749299"/>
            <a:r>
              <a:rPr lang="nl-NL" sz="968" i="1" dirty="0">
                <a:solidFill>
                  <a:prstClr val="black"/>
                </a:solidFill>
                <a:latin typeface="Catharina Light" panose="02000503030000020003" pitchFamily="2" charset="0"/>
              </a:rPr>
              <a:t>Just in time, </a:t>
            </a:r>
            <a:r>
              <a:rPr lang="nl-NL" sz="968" i="1" dirty="0" err="1">
                <a:solidFill>
                  <a:prstClr val="black"/>
                </a:solidFill>
                <a:latin typeface="Catharina Light" panose="02000503030000020003" pitchFamily="2" charset="0"/>
              </a:rPr>
              <a:t>just</a:t>
            </a:r>
            <a:r>
              <a:rPr lang="nl-NL" sz="968" i="1" dirty="0">
                <a:solidFill>
                  <a:prstClr val="black"/>
                </a:solidFill>
                <a:latin typeface="Catharina Light" panose="02000503030000020003" pitchFamily="2" charset="0"/>
              </a:rPr>
              <a:t> </a:t>
            </a:r>
            <a:r>
              <a:rPr lang="nl-NL" sz="968" i="1" dirty="0" err="1">
                <a:solidFill>
                  <a:prstClr val="black"/>
                </a:solidFill>
                <a:latin typeface="Catharina Light" panose="02000503030000020003" pitchFamily="2" charset="0"/>
              </a:rPr>
              <a:t>enough</a:t>
            </a:r>
            <a:r>
              <a:rPr lang="nl-NL" sz="968" i="1" dirty="0">
                <a:solidFill>
                  <a:prstClr val="black"/>
                </a:solidFill>
                <a:latin typeface="Catharina Light" panose="02000503030000020003" pitchFamily="2" charset="0"/>
              </a:rPr>
              <a:t>, </a:t>
            </a:r>
            <a:r>
              <a:rPr lang="nl-NL" sz="968" i="1" dirty="0" err="1">
                <a:solidFill>
                  <a:prstClr val="black"/>
                </a:solidFill>
                <a:latin typeface="Catharina Light" panose="02000503030000020003" pitchFamily="2" charset="0"/>
              </a:rPr>
              <a:t>just</a:t>
            </a:r>
            <a:r>
              <a:rPr lang="nl-NL" sz="968" i="1" dirty="0">
                <a:solidFill>
                  <a:prstClr val="black"/>
                </a:solidFill>
                <a:latin typeface="Catharina Light" panose="02000503030000020003" pitchFamily="2" charset="0"/>
              </a:rPr>
              <a:t> </a:t>
            </a:r>
            <a:r>
              <a:rPr lang="nl-NL" sz="968" i="1" dirty="0" err="1">
                <a:solidFill>
                  <a:prstClr val="black"/>
                </a:solidFill>
                <a:latin typeface="Catharina Light" panose="02000503030000020003" pitchFamily="2" charset="0"/>
              </a:rPr>
              <a:t>for</a:t>
            </a:r>
            <a:r>
              <a:rPr lang="nl-NL" sz="968" i="1" dirty="0">
                <a:solidFill>
                  <a:prstClr val="black"/>
                </a:solidFill>
                <a:latin typeface="Catharina Light" panose="02000503030000020003" pitchFamily="2" charset="0"/>
              </a:rPr>
              <a:t> </a:t>
            </a:r>
            <a:r>
              <a:rPr lang="nl-NL" sz="968" i="1" dirty="0" err="1">
                <a:solidFill>
                  <a:prstClr val="black"/>
                </a:solidFill>
                <a:latin typeface="Catharina Light" panose="02000503030000020003" pitchFamily="2" charset="0"/>
              </a:rPr>
              <a:t>you</a:t>
            </a:r>
            <a:r>
              <a:rPr lang="nl-NL" sz="968" i="1" dirty="0">
                <a:solidFill>
                  <a:prstClr val="black"/>
                </a:solidFill>
                <a:latin typeface="Catharina Light" panose="02000503030000020003" pitchFamily="2" charset="0"/>
              </a:rPr>
              <a:t> </a:t>
            </a:r>
          </a:p>
        </p:txBody>
      </p:sp>
      <p:sp>
        <p:nvSpPr>
          <p:cNvPr id="67" name="Tekstvak 66">
            <a:extLst>
              <a:ext uri="{FF2B5EF4-FFF2-40B4-BE49-F238E27FC236}">
                <a16:creationId xmlns:a16="http://schemas.microsoft.com/office/drawing/2014/main" xmlns="" id="{4766F91F-F47D-4ABD-99A4-BF8C88702006}"/>
              </a:ext>
            </a:extLst>
          </p:cNvPr>
          <p:cNvSpPr txBox="1"/>
          <p:nvPr/>
        </p:nvSpPr>
        <p:spPr>
          <a:xfrm>
            <a:off x="5379849" y="1487041"/>
            <a:ext cx="1161909" cy="986039"/>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Consult geriatrie door artsen en verpleegkundig consulenten</a:t>
            </a:r>
          </a:p>
          <a:p>
            <a:pPr algn="ctr" defTabSz="749299"/>
            <a:endParaRPr lang="nl-NL" sz="968" dirty="0">
              <a:solidFill>
                <a:prstClr val="black"/>
              </a:solidFill>
              <a:latin typeface="Calibri" panose="020F0502020204030204"/>
            </a:endParaRPr>
          </a:p>
          <a:p>
            <a:pPr algn="ctr" defTabSz="749299"/>
            <a:r>
              <a:rPr lang="nl-NL" sz="968" dirty="0">
                <a:solidFill>
                  <a:prstClr val="black"/>
                </a:solidFill>
                <a:latin typeface="Calibri" panose="020F0502020204030204"/>
              </a:rPr>
              <a:t> </a:t>
            </a:r>
          </a:p>
        </p:txBody>
      </p:sp>
      <p:sp>
        <p:nvSpPr>
          <p:cNvPr id="83" name="Tekstvak 82"/>
          <p:cNvSpPr txBox="1"/>
          <p:nvPr/>
        </p:nvSpPr>
        <p:spPr>
          <a:xfrm>
            <a:off x="1783726" y="214824"/>
            <a:ext cx="6039905" cy="985654"/>
          </a:xfrm>
          <a:prstGeom prst="rect">
            <a:avLst/>
          </a:prstGeom>
          <a:noFill/>
        </p:spPr>
        <p:txBody>
          <a:bodyPr wrap="square" rtlCol="0">
            <a:spAutoFit/>
          </a:bodyPr>
          <a:lstStyle/>
          <a:p>
            <a:pPr defTabSz="749299"/>
            <a:r>
              <a:rPr lang="nl-NL" sz="1935" b="1" dirty="0">
                <a:solidFill>
                  <a:prstClr val="black"/>
                </a:solidFill>
                <a:latin typeface="Catharina Light" panose="02000503030000020003" pitchFamily="2" charset="0"/>
                <a:ea typeface="Verdana" panose="020B0604030504040204" pitchFamily="34" charset="0"/>
                <a:cs typeface="Segoe UI" panose="020B0502040204020203" pitchFamily="34" charset="0"/>
              </a:rPr>
              <a:t>Zorg voor kwetsbare ouderen in het Catharina Ziekenhuis</a:t>
            </a:r>
          </a:p>
          <a:p>
            <a:pPr defTabSz="749299"/>
            <a:endParaRPr lang="nl-NL" sz="1935" b="1" dirty="0">
              <a:solidFill>
                <a:prstClr val="black"/>
              </a:solidFill>
              <a:latin typeface="Calibri" panose="020F0502020204030204"/>
              <a:ea typeface="Verdana" panose="020B0604030504040204" pitchFamily="34" charset="0"/>
              <a:cs typeface="Segoe UI" panose="020B0502040204020203" pitchFamily="34" charset="0"/>
            </a:endParaRPr>
          </a:p>
        </p:txBody>
      </p:sp>
      <p:sp>
        <p:nvSpPr>
          <p:cNvPr id="128" name="Tekstvak 127">
            <a:extLst>
              <a:ext uri="{FF2B5EF4-FFF2-40B4-BE49-F238E27FC236}">
                <a16:creationId xmlns:a16="http://schemas.microsoft.com/office/drawing/2014/main" xmlns="" id="{BC15B89D-A60B-496A-BA02-D38616617287}"/>
              </a:ext>
            </a:extLst>
          </p:cNvPr>
          <p:cNvSpPr txBox="1"/>
          <p:nvPr/>
        </p:nvSpPr>
        <p:spPr>
          <a:xfrm>
            <a:off x="7187737" y="1508676"/>
            <a:ext cx="1208478" cy="68813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 Ondersteunen van   aandachtsvelders kwetsbare ouderen</a:t>
            </a:r>
          </a:p>
          <a:p>
            <a:pPr defTabSz="749299"/>
            <a:r>
              <a:rPr lang="nl-NL" sz="968" dirty="0">
                <a:solidFill>
                  <a:prstClr val="black"/>
                </a:solidFill>
                <a:latin typeface="Calibri" panose="020F0502020204030204"/>
              </a:rPr>
              <a:t> </a:t>
            </a:r>
          </a:p>
        </p:txBody>
      </p:sp>
      <p:sp>
        <p:nvSpPr>
          <p:cNvPr id="11" name="Tekstvak 10">
            <a:extLst>
              <a:ext uri="{FF2B5EF4-FFF2-40B4-BE49-F238E27FC236}">
                <a16:creationId xmlns:a16="http://schemas.microsoft.com/office/drawing/2014/main" xmlns="" id="{E7C2C09C-0475-4338-BBA4-995CFE504FAD}"/>
              </a:ext>
            </a:extLst>
          </p:cNvPr>
          <p:cNvSpPr txBox="1"/>
          <p:nvPr/>
        </p:nvSpPr>
        <p:spPr>
          <a:xfrm>
            <a:off x="1675171" y="1653952"/>
            <a:ext cx="1116186" cy="539187"/>
          </a:xfrm>
          <a:prstGeom prst="rect">
            <a:avLst/>
          </a:prstGeom>
          <a:noFill/>
        </p:spPr>
        <p:txBody>
          <a:bodyPr wrap="square" rtlCol="0" anchor="ctr">
            <a:spAutoFit/>
          </a:bodyPr>
          <a:lstStyle/>
          <a:p>
            <a:pPr algn="ctr" defTabSz="749299"/>
            <a:r>
              <a:rPr lang="nl-NL" sz="968" dirty="0">
                <a:solidFill>
                  <a:prstClr val="black"/>
                </a:solidFill>
                <a:latin typeface="Catharina Light" panose="02000503030000020003" pitchFamily="2" charset="0"/>
              </a:rPr>
              <a:t>Wat doen we al voor de oudere patiënt? </a:t>
            </a:r>
          </a:p>
        </p:txBody>
      </p:sp>
      <p:cxnSp>
        <p:nvCxnSpPr>
          <p:cNvPr id="82" name="Rechte verbindingslijn 81">
            <a:extLst>
              <a:ext uri="{FF2B5EF4-FFF2-40B4-BE49-F238E27FC236}">
                <a16:creationId xmlns:a16="http://schemas.microsoft.com/office/drawing/2014/main" xmlns="" id="{72C57508-6D6E-4D4A-B79B-DE56BE5AB4E8}"/>
              </a:ext>
            </a:extLst>
          </p:cNvPr>
          <p:cNvCxnSpPr>
            <a:cxnSpLocks/>
          </p:cNvCxnSpPr>
          <p:nvPr/>
        </p:nvCxnSpPr>
        <p:spPr>
          <a:xfrm flipV="1">
            <a:off x="2691135" y="3161081"/>
            <a:ext cx="4806514" cy="0"/>
          </a:xfrm>
          <a:prstGeom prst="line">
            <a:avLst/>
          </a:prstGeom>
          <a:ln w="53975">
            <a:solidFill>
              <a:srgbClr val="F7A893"/>
            </a:solidFill>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xmlns="" id="{32B130E1-7E75-4F3A-94F5-0FC8B346C88B}"/>
              </a:ext>
            </a:extLst>
          </p:cNvPr>
          <p:cNvSpPr/>
          <p:nvPr/>
        </p:nvSpPr>
        <p:spPr>
          <a:xfrm>
            <a:off x="3426039" y="2601865"/>
            <a:ext cx="1195303" cy="1195303"/>
          </a:xfrm>
          <a:prstGeom prst="ellipse">
            <a:avLst/>
          </a:prstGeom>
          <a:solidFill>
            <a:srgbClr val="F7A89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sp>
        <p:nvSpPr>
          <p:cNvPr id="85" name="Ovaal 84">
            <a:extLst>
              <a:ext uri="{FF2B5EF4-FFF2-40B4-BE49-F238E27FC236}">
                <a16:creationId xmlns:a16="http://schemas.microsoft.com/office/drawing/2014/main" xmlns="" id="{AB112340-228E-47E4-A13D-268A20CD16A8}"/>
              </a:ext>
            </a:extLst>
          </p:cNvPr>
          <p:cNvSpPr/>
          <p:nvPr/>
        </p:nvSpPr>
        <p:spPr>
          <a:xfrm>
            <a:off x="1635613" y="2567078"/>
            <a:ext cx="1195303" cy="1195303"/>
          </a:xfrm>
          <a:prstGeom prst="ellipse">
            <a:avLst/>
          </a:prstGeom>
          <a:solidFill>
            <a:srgbClr val="F16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87" name="Ovaal 86">
            <a:extLst>
              <a:ext uri="{FF2B5EF4-FFF2-40B4-BE49-F238E27FC236}">
                <a16:creationId xmlns:a16="http://schemas.microsoft.com/office/drawing/2014/main" xmlns="" id="{5B652921-3A2D-49BB-A09D-5F4EF870646C}"/>
              </a:ext>
            </a:extLst>
          </p:cNvPr>
          <p:cNvSpPr/>
          <p:nvPr/>
        </p:nvSpPr>
        <p:spPr>
          <a:xfrm>
            <a:off x="7188414" y="2567078"/>
            <a:ext cx="1195303" cy="1195303"/>
          </a:xfrm>
          <a:prstGeom prst="ellipse">
            <a:avLst/>
          </a:prstGeom>
          <a:solidFill>
            <a:srgbClr val="F7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cxnSp>
        <p:nvCxnSpPr>
          <p:cNvPr id="96" name="Rechte verbindingslijn 95">
            <a:extLst>
              <a:ext uri="{FF2B5EF4-FFF2-40B4-BE49-F238E27FC236}">
                <a16:creationId xmlns:a16="http://schemas.microsoft.com/office/drawing/2014/main" xmlns="" id="{B6FF099C-8348-4A01-83DD-E5C3AB1C8C43}"/>
              </a:ext>
            </a:extLst>
          </p:cNvPr>
          <p:cNvCxnSpPr>
            <a:cxnSpLocks/>
          </p:cNvCxnSpPr>
          <p:nvPr/>
        </p:nvCxnSpPr>
        <p:spPr>
          <a:xfrm flipV="1">
            <a:off x="2684024" y="4591220"/>
            <a:ext cx="4806514" cy="0"/>
          </a:xfrm>
          <a:prstGeom prst="line">
            <a:avLst/>
          </a:prstGeom>
          <a:ln w="53975">
            <a:solidFill>
              <a:srgbClr val="D3BBD3"/>
            </a:solidFill>
          </a:ln>
        </p:spPr>
        <p:style>
          <a:lnRef idx="1">
            <a:schemeClr val="accent1"/>
          </a:lnRef>
          <a:fillRef idx="0">
            <a:schemeClr val="accent1"/>
          </a:fillRef>
          <a:effectRef idx="0">
            <a:schemeClr val="accent1"/>
          </a:effectRef>
          <a:fontRef idx="minor">
            <a:schemeClr val="tx1"/>
          </a:fontRef>
        </p:style>
      </p:cxnSp>
      <p:sp>
        <p:nvSpPr>
          <p:cNvPr id="100" name="Ovaal 99">
            <a:extLst>
              <a:ext uri="{FF2B5EF4-FFF2-40B4-BE49-F238E27FC236}">
                <a16:creationId xmlns:a16="http://schemas.microsoft.com/office/drawing/2014/main" xmlns="" id="{E9CAC5C2-23AE-4457-AA70-C94FBF07F972}"/>
              </a:ext>
            </a:extLst>
          </p:cNvPr>
          <p:cNvSpPr/>
          <p:nvPr/>
        </p:nvSpPr>
        <p:spPr>
          <a:xfrm>
            <a:off x="1635613" y="3991177"/>
            <a:ext cx="1195303" cy="1195303"/>
          </a:xfrm>
          <a:prstGeom prst="ellipse">
            <a:avLst/>
          </a:prstGeom>
          <a:solidFill>
            <a:srgbClr val="956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04" name="Ovaal 103">
            <a:extLst>
              <a:ext uri="{FF2B5EF4-FFF2-40B4-BE49-F238E27FC236}">
                <a16:creationId xmlns:a16="http://schemas.microsoft.com/office/drawing/2014/main" xmlns="" id="{EDDD8D88-0B83-4C12-AD8E-6CCDA26CFD80}"/>
              </a:ext>
            </a:extLst>
          </p:cNvPr>
          <p:cNvSpPr/>
          <p:nvPr/>
        </p:nvSpPr>
        <p:spPr>
          <a:xfrm>
            <a:off x="3426039" y="5270225"/>
            <a:ext cx="1195303" cy="1195303"/>
          </a:xfrm>
          <a:prstGeom prst="ellipse">
            <a:avLst/>
          </a:prstGeom>
          <a:solidFill>
            <a:srgbClr val="FDBB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05" name="Ovaal 104">
            <a:extLst>
              <a:ext uri="{FF2B5EF4-FFF2-40B4-BE49-F238E27FC236}">
                <a16:creationId xmlns:a16="http://schemas.microsoft.com/office/drawing/2014/main" xmlns="" id="{1FC9265D-B4DF-485B-8065-93794A6C8605}"/>
              </a:ext>
            </a:extLst>
          </p:cNvPr>
          <p:cNvSpPr/>
          <p:nvPr/>
        </p:nvSpPr>
        <p:spPr>
          <a:xfrm>
            <a:off x="1635613" y="5270225"/>
            <a:ext cx="1195303" cy="1195303"/>
          </a:xfrm>
          <a:prstGeom prst="ellipse">
            <a:avLst/>
          </a:prstGeom>
          <a:solidFill>
            <a:srgbClr val="FDA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sp>
        <p:nvSpPr>
          <p:cNvPr id="111" name="Tekstvak 110">
            <a:extLst>
              <a:ext uri="{FF2B5EF4-FFF2-40B4-BE49-F238E27FC236}">
                <a16:creationId xmlns:a16="http://schemas.microsoft.com/office/drawing/2014/main" xmlns="" id="{648E8E5E-1AED-43B3-A7F4-389E9C2DF7E5}"/>
              </a:ext>
            </a:extLst>
          </p:cNvPr>
          <p:cNvSpPr txBox="1"/>
          <p:nvPr/>
        </p:nvSpPr>
        <p:spPr>
          <a:xfrm>
            <a:off x="1748793" y="5926640"/>
            <a:ext cx="994844" cy="390235"/>
          </a:xfrm>
          <a:prstGeom prst="rect">
            <a:avLst/>
          </a:prstGeom>
          <a:noFill/>
        </p:spPr>
        <p:txBody>
          <a:bodyPr wrap="square" rtlCol="0" anchor="ctr">
            <a:spAutoFit/>
          </a:bodyPr>
          <a:lstStyle/>
          <a:p>
            <a:pPr algn="ctr" defTabSz="749299"/>
            <a:r>
              <a:rPr lang="nl-NL" sz="968" dirty="0">
                <a:solidFill>
                  <a:prstClr val="black"/>
                </a:solidFill>
                <a:latin typeface="Catharina Light" panose="02000503030000020003" pitchFamily="2" charset="0"/>
              </a:rPr>
              <a:t>Wat is onze visie op leren?</a:t>
            </a:r>
          </a:p>
        </p:txBody>
      </p:sp>
      <p:pic>
        <p:nvPicPr>
          <p:cNvPr id="47" name="Afbeelding 46">
            <a:extLst>
              <a:ext uri="{FF2B5EF4-FFF2-40B4-BE49-F238E27FC236}">
                <a16:creationId xmlns:a16="http://schemas.microsoft.com/office/drawing/2014/main" xmlns="" id="{3DA622CC-A0DC-4E89-BF31-7EBBB2A727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38869" y="1244473"/>
            <a:ext cx="388788" cy="388788"/>
          </a:xfrm>
          <a:prstGeom prst="rect">
            <a:avLst/>
          </a:prstGeom>
        </p:spPr>
      </p:pic>
      <p:sp>
        <p:nvSpPr>
          <p:cNvPr id="151" name="Tekstvak 150">
            <a:extLst>
              <a:ext uri="{FF2B5EF4-FFF2-40B4-BE49-F238E27FC236}">
                <a16:creationId xmlns:a16="http://schemas.microsoft.com/office/drawing/2014/main" xmlns="" id="{EB6641DF-AE95-4A66-8EE0-1FB66B128959}"/>
              </a:ext>
            </a:extLst>
          </p:cNvPr>
          <p:cNvSpPr txBox="1"/>
          <p:nvPr/>
        </p:nvSpPr>
        <p:spPr>
          <a:xfrm>
            <a:off x="1783726" y="4453632"/>
            <a:ext cx="881323" cy="539187"/>
          </a:xfrm>
          <a:prstGeom prst="rect">
            <a:avLst/>
          </a:prstGeom>
          <a:noFill/>
        </p:spPr>
        <p:txBody>
          <a:bodyPr wrap="square" rtlCol="0" anchor="ctr">
            <a:spAutoFit/>
          </a:bodyPr>
          <a:lstStyle/>
          <a:p>
            <a:pPr algn="ctr" defTabSz="749299"/>
            <a:r>
              <a:rPr lang="nl-NL" sz="968" dirty="0">
                <a:solidFill>
                  <a:prstClr val="black"/>
                </a:solidFill>
                <a:latin typeface="Catharina Light" panose="02000503030000020003" pitchFamily="2" charset="0"/>
              </a:rPr>
              <a:t>Wat zijn  de beoogde opbrengsten? </a:t>
            </a:r>
          </a:p>
        </p:txBody>
      </p:sp>
      <p:pic>
        <p:nvPicPr>
          <p:cNvPr id="110" name="Afbeelding 109">
            <a:extLst>
              <a:ext uri="{FF2B5EF4-FFF2-40B4-BE49-F238E27FC236}">
                <a16:creationId xmlns:a16="http://schemas.microsoft.com/office/drawing/2014/main" xmlns="" id="{85EEE27F-8186-4937-9D30-A1010B0B3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7504" y="4087805"/>
            <a:ext cx="391520" cy="383945"/>
          </a:xfrm>
          <a:prstGeom prst="rect">
            <a:avLst/>
          </a:prstGeom>
        </p:spPr>
      </p:pic>
      <p:pic>
        <p:nvPicPr>
          <p:cNvPr id="112" name="Afbeelding 111">
            <a:extLst>
              <a:ext uri="{FF2B5EF4-FFF2-40B4-BE49-F238E27FC236}">
                <a16:creationId xmlns:a16="http://schemas.microsoft.com/office/drawing/2014/main" xmlns="" id="{F2105FC5-156E-450C-82E3-2519F196A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5409" y="4168061"/>
            <a:ext cx="335708" cy="336263"/>
          </a:xfrm>
          <a:prstGeom prst="rect">
            <a:avLst/>
          </a:prstGeom>
        </p:spPr>
      </p:pic>
      <p:sp>
        <p:nvSpPr>
          <p:cNvPr id="69" name="Tekstvak 68">
            <a:extLst>
              <a:ext uri="{FF2B5EF4-FFF2-40B4-BE49-F238E27FC236}">
                <a16:creationId xmlns:a16="http://schemas.microsoft.com/office/drawing/2014/main" xmlns="" id="{080E4FCB-3FF4-454C-9D6F-E6DBA80B742C}"/>
              </a:ext>
            </a:extLst>
          </p:cNvPr>
          <p:cNvSpPr txBox="1"/>
          <p:nvPr/>
        </p:nvSpPr>
        <p:spPr>
          <a:xfrm>
            <a:off x="1683109" y="2986084"/>
            <a:ext cx="1100308" cy="837089"/>
          </a:xfrm>
          <a:prstGeom prst="rect">
            <a:avLst/>
          </a:prstGeom>
          <a:noFill/>
        </p:spPr>
        <p:txBody>
          <a:bodyPr wrap="square" rtlCol="0" anchor="ctr">
            <a:spAutoFit/>
          </a:bodyPr>
          <a:lstStyle/>
          <a:p>
            <a:pPr algn="ctr" defTabSz="749299"/>
            <a:r>
              <a:rPr lang="nl-NL" sz="968" dirty="0">
                <a:solidFill>
                  <a:prstClr val="black"/>
                </a:solidFill>
                <a:latin typeface="Catharina Light" panose="02000503030000020003" pitchFamily="2" charset="0"/>
              </a:rPr>
              <a:t>Hoe blijven we de beste zorg leveren voor kwetsbare ouderen?</a:t>
            </a:r>
          </a:p>
        </p:txBody>
      </p:sp>
      <p:sp>
        <p:nvSpPr>
          <p:cNvPr id="199" name="Tekstvak 198">
            <a:extLst>
              <a:ext uri="{FF2B5EF4-FFF2-40B4-BE49-F238E27FC236}">
                <a16:creationId xmlns:a16="http://schemas.microsoft.com/office/drawing/2014/main" xmlns="" id="{3F7CCF95-DCDC-4696-88C9-DA648C5508F3}"/>
              </a:ext>
            </a:extLst>
          </p:cNvPr>
          <p:cNvSpPr txBox="1"/>
          <p:nvPr/>
        </p:nvSpPr>
        <p:spPr>
          <a:xfrm>
            <a:off x="3335523" y="5491199"/>
            <a:ext cx="1310648" cy="68813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Regie en eigen verantwoordelijkheid over resultaten en leerproces </a:t>
            </a:r>
          </a:p>
        </p:txBody>
      </p:sp>
      <p:sp>
        <p:nvSpPr>
          <p:cNvPr id="187" name="Tekstvak 186">
            <a:extLst>
              <a:ext uri="{FF2B5EF4-FFF2-40B4-BE49-F238E27FC236}">
                <a16:creationId xmlns:a16="http://schemas.microsoft.com/office/drawing/2014/main" xmlns="" id="{B847A21A-A189-4123-80B5-E8BA64436DB2}"/>
              </a:ext>
            </a:extLst>
          </p:cNvPr>
          <p:cNvSpPr txBox="1"/>
          <p:nvPr/>
        </p:nvSpPr>
        <p:spPr>
          <a:xfrm>
            <a:off x="3498772" y="4111817"/>
            <a:ext cx="1034802" cy="986039"/>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 Meer aanwezigheid van verpleegkundig consulenten op iedere afdeling </a:t>
            </a:r>
          </a:p>
        </p:txBody>
      </p:sp>
      <p:sp>
        <p:nvSpPr>
          <p:cNvPr id="189" name="Tekstvak 188">
            <a:extLst>
              <a:ext uri="{FF2B5EF4-FFF2-40B4-BE49-F238E27FC236}">
                <a16:creationId xmlns:a16="http://schemas.microsoft.com/office/drawing/2014/main" xmlns="" id="{644AFC2C-E938-4971-92DB-20A416E83C56}"/>
              </a:ext>
            </a:extLst>
          </p:cNvPr>
          <p:cNvSpPr txBox="1"/>
          <p:nvPr/>
        </p:nvSpPr>
        <p:spPr>
          <a:xfrm>
            <a:off x="5515366" y="4197878"/>
            <a:ext cx="1034802" cy="837089"/>
          </a:xfrm>
          <a:prstGeom prst="rect">
            <a:avLst/>
          </a:prstGeom>
          <a:noFill/>
        </p:spPr>
        <p:txBody>
          <a:bodyPr wrap="square" rtlCol="0">
            <a:spAutoFit/>
          </a:bodyPr>
          <a:lstStyle/>
          <a:p>
            <a:pPr defTabSz="749299"/>
            <a:r>
              <a:rPr lang="nl-NL" sz="968" dirty="0">
                <a:solidFill>
                  <a:prstClr val="black"/>
                </a:solidFill>
                <a:latin typeface="Catharina Light" panose="02000503030000020003" pitchFamily="2" charset="0"/>
              </a:rPr>
              <a:t>Hiaten in kennis en vaardigheden eerder signaleren </a:t>
            </a:r>
          </a:p>
        </p:txBody>
      </p:sp>
      <p:sp>
        <p:nvSpPr>
          <p:cNvPr id="153" name="Tekstvak 152">
            <a:extLst>
              <a:ext uri="{FF2B5EF4-FFF2-40B4-BE49-F238E27FC236}">
                <a16:creationId xmlns:a16="http://schemas.microsoft.com/office/drawing/2014/main" xmlns="" id="{59B4CE84-9634-4C8A-BEA9-F0096A923F8D}"/>
              </a:ext>
            </a:extLst>
          </p:cNvPr>
          <p:cNvSpPr txBox="1"/>
          <p:nvPr/>
        </p:nvSpPr>
        <p:spPr>
          <a:xfrm>
            <a:off x="3457554" y="3190447"/>
            <a:ext cx="1129050" cy="53918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Uitbreiding aantal verpleegkundig  consulenten </a:t>
            </a:r>
          </a:p>
        </p:txBody>
      </p:sp>
      <p:sp>
        <p:nvSpPr>
          <p:cNvPr id="115" name="Tekstvak 114">
            <a:extLst>
              <a:ext uri="{FF2B5EF4-FFF2-40B4-BE49-F238E27FC236}">
                <a16:creationId xmlns:a16="http://schemas.microsoft.com/office/drawing/2014/main" xmlns="" id="{29C949D6-82D1-4C79-9071-410B2AD29523}"/>
              </a:ext>
            </a:extLst>
          </p:cNvPr>
          <p:cNvSpPr txBox="1"/>
          <p:nvPr/>
        </p:nvSpPr>
        <p:spPr>
          <a:xfrm>
            <a:off x="5399114" y="3055091"/>
            <a:ext cx="1100152" cy="68813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Samenwerking</a:t>
            </a:r>
          </a:p>
          <a:p>
            <a:pPr algn="ctr" defTabSz="749299"/>
            <a:r>
              <a:rPr lang="nl-NL" sz="968" dirty="0">
                <a:solidFill>
                  <a:prstClr val="black"/>
                </a:solidFill>
                <a:latin typeface="Catharina Light" panose="02000503030000020003" pitchFamily="2" charset="0"/>
              </a:rPr>
              <a:t>&amp; Verbinding met verschillende  disciplines </a:t>
            </a:r>
          </a:p>
        </p:txBody>
      </p:sp>
      <p:pic>
        <p:nvPicPr>
          <p:cNvPr id="145" name="Afbeelding 144">
            <a:extLst>
              <a:ext uri="{FF2B5EF4-FFF2-40B4-BE49-F238E27FC236}">
                <a16:creationId xmlns:a16="http://schemas.microsoft.com/office/drawing/2014/main" xmlns="" id="{EFA8DEEE-C6C9-441B-986D-A5E85F912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6030" y="5894785"/>
            <a:ext cx="477120" cy="501430"/>
          </a:xfrm>
          <a:prstGeom prst="rect">
            <a:avLst/>
          </a:prstGeom>
        </p:spPr>
      </p:pic>
      <p:pic>
        <p:nvPicPr>
          <p:cNvPr id="146" name="Afbeelding 145">
            <a:extLst>
              <a:ext uri="{FF2B5EF4-FFF2-40B4-BE49-F238E27FC236}">
                <a16:creationId xmlns:a16="http://schemas.microsoft.com/office/drawing/2014/main" xmlns="" id="{767A72E4-A2AD-4ED3-87A1-D327F17881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8583" y="2678393"/>
            <a:ext cx="472924" cy="473705"/>
          </a:xfrm>
          <a:prstGeom prst="rect">
            <a:avLst/>
          </a:prstGeom>
        </p:spPr>
      </p:pic>
      <p:sp>
        <p:nvSpPr>
          <p:cNvPr id="10" name="Tekstvak 9">
            <a:extLst>
              <a:ext uri="{FF2B5EF4-FFF2-40B4-BE49-F238E27FC236}">
                <a16:creationId xmlns:a16="http://schemas.microsoft.com/office/drawing/2014/main" xmlns="" id="{BD8BC62E-B105-4692-8715-7E1016305896}"/>
              </a:ext>
            </a:extLst>
          </p:cNvPr>
          <p:cNvSpPr txBox="1"/>
          <p:nvPr/>
        </p:nvSpPr>
        <p:spPr>
          <a:xfrm>
            <a:off x="2983511" y="540946"/>
            <a:ext cx="5197049" cy="501997"/>
          </a:xfrm>
          <a:prstGeom prst="rect">
            <a:avLst/>
          </a:prstGeom>
          <a:noFill/>
        </p:spPr>
        <p:txBody>
          <a:bodyPr wrap="square" rtlCol="0">
            <a:spAutoFit/>
          </a:bodyPr>
          <a:lstStyle/>
          <a:p>
            <a:pPr defTabSz="749299"/>
            <a:r>
              <a:rPr lang="nl-NL" sz="1452" i="1" dirty="0">
                <a:solidFill>
                  <a:prstClr val="black"/>
                </a:solidFill>
                <a:latin typeface="Catharina Light" panose="02000503030000020003" pitchFamily="2" charset="0"/>
              </a:rPr>
              <a:t>Samen goed voorbereid op zorg voor kwetsbare ouderen </a:t>
            </a:r>
          </a:p>
          <a:p>
            <a:pPr defTabSz="749299"/>
            <a:endParaRPr lang="nl-NL" sz="1210" dirty="0">
              <a:solidFill>
                <a:prstClr val="black"/>
              </a:solidFill>
              <a:latin typeface="Calibri" panose="020F0502020204030204"/>
            </a:endParaRPr>
          </a:p>
        </p:txBody>
      </p:sp>
      <p:pic>
        <p:nvPicPr>
          <p:cNvPr id="7" name="Afbeelding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0054" y="2622205"/>
            <a:ext cx="466418" cy="466418"/>
          </a:xfrm>
          <a:prstGeom prst="rect">
            <a:avLst/>
          </a:prstGeom>
        </p:spPr>
      </p:pic>
      <p:grpSp>
        <p:nvGrpSpPr>
          <p:cNvPr id="23" name="Groep 22">
            <a:extLst>
              <a:ext uri="{FF2B5EF4-FFF2-40B4-BE49-F238E27FC236}">
                <a16:creationId xmlns:a16="http://schemas.microsoft.com/office/drawing/2014/main" xmlns="" id="{693C41BE-0E6A-4124-9B3D-31CEA3DE6493}"/>
              </a:ext>
            </a:extLst>
          </p:cNvPr>
          <p:cNvGrpSpPr/>
          <p:nvPr/>
        </p:nvGrpSpPr>
        <p:grpSpPr>
          <a:xfrm>
            <a:off x="8841666" y="4356397"/>
            <a:ext cx="437397" cy="435386"/>
            <a:chOff x="12119911" y="6978745"/>
            <a:chExt cx="723224" cy="719898"/>
          </a:xfrm>
        </p:grpSpPr>
        <p:sp>
          <p:nvSpPr>
            <p:cNvPr id="19" name="Ovaal 18">
              <a:extLst>
                <a:ext uri="{FF2B5EF4-FFF2-40B4-BE49-F238E27FC236}">
                  <a16:creationId xmlns:a16="http://schemas.microsoft.com/office/drawing/2014/main" xmlns="" id="{A4DF55EA-DD5E-46E7-BEE4-DF2E0D56657D}"/>
                </a:ext>
              </a:extLst>
            </p:cNvPr>
            <p:cNvSpPr/>
            <p:nvPr/>
          </p:nvSpPr>
          <p:spPr>
            <a:xfrm>
              <a:off x="12119911" y="6978745"/>
              <a:ext cx="723224" cy="719898"/>
            </a:xfrm>
            <a:prstGeom prst="ellipse">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pic>
          <p:nvPicPr>
            <p:cNvPr id="8" name="Afbeelding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19279" y="7053349"/>
              <a:ext cx="526615" cy="526615"/>
            </a:xfrm>
            <a:prstGeom prst="rect">
              <a:avLst/>
            </a:prstGeom>
          </p:spPr>
        </p:pic>
      </p:grpSp>
      <p:grpSp>
        <p:nvGrpSpPr>
          <p:cNvPr id="25" name="Groep 24">
            <a:extLst>
              <a:ext uri="{FF2B5EF4-FFF2-40B4-BE49-F238E27FC236}">
                <a16:creationId xmlns:a16="http://schemas.microsoft.com/office/drawing/2014/main" xmlns="" id="{9DD577D4-3882-4391-96AF-E11D99C3F073}"/>
              </a:ext>
            </a:extLst>
          </p:cNvPr>
          <p:cNvGrpSpPr/>
          <p:nvPr/>
        </p:nvGrpSpPr>
        <p:grpSpPr>
          <a:xfrm>
            <a:off x="8844594" y="1530395"/>
            <a:ext cx="437397" cy="435386"/>
            <a:chOff x="12062761" y="2411268"/>
            <a:chExt cx="723223" cy="719898"/>
          </a:xfrm>
        </p:grpSpPr>
        <p:sp>
          <p:nvSpPr>
            <p:cNvPr id="15" name="Ovaal 14">
              <a:extLst>
                <a:ext uri="{FF2B5EF4-FFF2-40B4-BE49-F238E27FC236}">
                  <a16:creationId xmlns:a16="http://schemas.microsoft.com/office/drawing/2014/main" xmlns="" id="{E3E3CF8D-3B96-4376-89ED-827720BF4A70}"/>
                </a:ext>
              </a:extLst>
            </p:cNvPr>
            <p:cNvSpPr/>
            <p:nvPr/>
          </p:nvSpPr>
          <p:spPr>
            <a:xfrm>
              <a:off x="12062761" y="2411268"/>
              <a:ext cx="723223" cy="719898"/>
            </a:xfrm>
            <a:prstGeom prst="ellipse">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pic>
          <p:nvPicPr>
            <p:cNvPr id="14" name="Afbeelding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15161" y="2566564"/>
              <a:ext cx="401390" cy="485462"/>
            </a:xfrm>
            <a:prstGeom prst="rect">
              <a:avLst/>
            </a:prstGeom>
          </p:spPr>
        </p:pic>
      </p:grpSp>
      <p:grpSp>
        <p:nvGrpSpPr>
          <p:cNvPr id="22" name="Groep 21">
            <a:extLst>
              <a:ext uri="{FF2B5EF4-FFF2-40B4-BE49-F238E27FC236}">
                <a16:creationId xmlns:a16="http://schemas.microsoft.com/office/drawing/2014/main" xmlns="" id="{BF98C083-675B-4FDF-90B9-CA2399D89D50}"/>
              </a:ext>
            </a:extLst>
          </p:cNvPr>
          <p:cNvGrpSpPr/>
          <p:nvPr/>
        </p:nvGrpSpPr>
        <p:grpSpPr>
          <a:xfrm>
            <a:off x="8841666" y="5650183"/>
            <a:ext cx="437397" cy="435386"/>
            <a:chOff x="12100861" y="9155666"/>
            <a:chExt cx="723224" cy="719898"/>
          </a:xfrm>
        </p:grpSpPr>
        <p:sp>
          <p:nvSpPr>
            <p:cNvPr id="93" name="Ovaal 92">
              <a:extLst>
                <a:ext uri="{FF2B5EF4-FFF2-40B4-BE49-F238E27FC236}">
                  <a16:creationId xmlns:a16="http://schemas.microsoft.com/office/drawing/2014/main" xmlns="" id="{A4DF55EA-DD5E-46E7-BEE4-DF2E0D56657D}"/>
                </a:ext>
              </a:extLst>
            </p:cNvPr>
            <p:cNvSpPr/>
            <p:nvPr/>
          </p:nvSpPr>
          <p:spPr>
            <a:xfrm>
              <a:off x="12100861" y="9155666"/>
              <a:ext cx="723224" cy="719898"/>
            </a:xfrm>
            <a:prstGeom prst="ellipse">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a:solidFill>
                  <a:prstClr val="white"/>
                </a:solidFill>
              </a:endParaRPr>
            </a:p>
          </p:txBody>
        </p:sp>
        <p:pic>
          <p:nvPicPr>
            <p:cNvPr id="17" name="Afbeelding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15161" y="9286437"/>
              <a:ext cx="492015" cy="492015"/>
            </a:xfrm>
            <a:prstGeom prst="rect">
              <a:avLst/>
            </a:prstGeom>
          </p:spPr>
        </p:pic>
      </p:grpSp>
      <p:grpSp>
        <p:nvGrpSpPr>
          <p:cNvPr id="24" name="Groep 23">
            <a:extLst>
              <a:ext uri="{FF2B5EF4-FFF2-40B4-BE49-F238E27FC236}">
                <a16:creationId xmlns:a16="http://schemas.microsoft.com/office/drawing/2014/main" xmlns="" id="{103EABEB-9EB6-416E-8377-510EC1C0E71F}"/>
              </a:ext>
            </a:extLst>
          </p:cNvPr>
          <p:cNvGrpSpPr/>
          <p:nvPr/>
        </p:nvGrpSpPr>
        <p:grpSpPr>
          <a:xfrm>
            <a:off x="8841666" y="2921427"/>
            <a:ext cx="437397" cy="435386"/>
            <a:chOff x="12139994" y="4465022"/>
            <a:chExt cx="723224" cy="719898"/>
          </a:xfrm>
        </p:grpSpPr>
        <p:sp>
          <p:nvSpPr>
            <p:cNvPr id="27" name="Ovaal 26">
              <a:extLst>
                <a:ext uri="{FF2B5EF4-FFF2-40B4-BE49-F238E27FC236}">
                  <a16:creationId xmlns:a16="http://schemas.microsoft.com/office/drawing/2014/main" xmlns="" id="{D6E04542-6629-4844-BB41-E3E0F34DA4E7}"/>
                </a:ext>
              </a:extLst>
            </p:cNvPr>
            <p:cNvSpPr/>
            <p:nvPr/>
          </p:nvSpPr>
          <p:spPr>
            <a:xfrm>
              <a:off x="12139994" y="4465022"/>
              <a:ext cx="723224" cy="719898"/>
            </a:xfrm>
            <a:prstGeom prst="ellipse">
              <a:avLst/>
            </a:prstGeom>
            <a:solidFill>
              <a:srgbClr val="F2F2F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968" dirty="0">
                <a:solidFill>
                  <a:prstClr val="white"/>
                </a:solidFill>
              </a:endParaRPr>
            </a:p>
          </p:txBody>
        </p:sp>
        <p:pic>
          <p:nvPicPr>
            <p:cNvPr id="5" name="Afbeelding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322421" y="4585239"/>
              <a:ext cx="456684" cy="456684"/>
            </a:xfrm>
            <a:prstGeom prst="rect">
              <a:avLst/>
            </a:prstGeom>
          </p:spPr>
        </p:pic>
      </p:grpSp>
      <p:sp>
        <p:nvSpPr>
          <p:cNvPr id="88" name="Tekstvak 87">
            <a:extLst>
              <a:ext uri="{FF2B5EF4-FFF2-40B4-BE49-F238E27FC236}">
                <a16:creationId xmlns:a16="http://schemas.microsoft.com/office/drawing/2014/main" xmlns="" id="{648E8E5E-1AED-43B3-A7F4-389E9C2DF7E5}"/>
              </a:ext>
            </a:extLst>
          </p:cNvPr>
          <p:cNvSpPr txBox="1"/>
          <p:nvPr/>
        </p:nvSpPr>
        <p:spPr>
          <a:xfrm>
            <a:off x="7354924" y="5590524"/>
            <a:ext cx="889838" cy="539187"/>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Multi disciplinair samenwerken</a:t>
            </a:r>
            <a:endParaRPr lang="nl-NL" sz="968" i="1" dirty="0">
              <a:solidFill>
                <a:prstClr val="black"/>
              </a:solidFill>
              <a:latin typeface="Catharina Light" panose="02000503030000020003" pitchFamily="2" charset="0"/>
            </a:endParaRPr>
          </a:p>
        </p:txBody>
      </p:sp>
      <p:pic>
        <p:nvPicPr>
          <p:cNvPr id="89" name="Afbeelding 88">
            <a:extLst>
              <a:ext uri="{FF2B5EF4-FFF2-40B4-BE49-F238E27FC236}">
                <a16:creationId xmlns:a16="http://schemas.microsoft.com/office/drawing/2014/main" xmlns="" id="{EFA8DEEE-C6C9-441B-986D-A5E85F912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2332" y="5897486"/>
            <a:ext cx="477120" cy="501430"/>
          </a:xfrm>
          <a:prstGeom prst="rect">
            <a:avLst/>
          </a:prstGeom>
        </p:spPr>
      </p:pic>
      <p:pic>
        <p:nvPicPr>
          <p:cNvPr id="90" name="Afbeelding 89">
            <a:extLst>
              <a:ext uri="{FF2B5EF4-FFF2-40B4-BE49-F238E27FC236}">
                <a16:creationId xmlns:a16="http://schemas.microsoft.com/office/drawing/2014/main" xmlns="" id="{EFA8DEEE-C6C9-441B-986D-A5E85F912C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5219" y="5957449"/>
            <a:ext cx="477120" cy="501430"/>
          </a:xfrm>
          <a:prstGeom prst="rect">
            <a:avLst/>
          </a:prstGeom>
        </p:spPr>
      </p:pic>
      <p:sp>
        <p:nvSpPr>
          <p:cNvPr id="91" name="Tekstvak 90">
            <a:extLst>
              <a:ext uri="{FF2B5EF4-FFF2-40B4-BE49-F238E27FC236}">
                <a16:creationId xmlns:a16="http://schemas.microsoft.com/office/drawing/2014/main" xmlns="" id="{07D4F7D7-7C07-4633-8189-2EF3CC62BF36}"/>
              </a:ext>
            </a:extLst>
          </p:cNvPr>
          <p:cNvSpPr txBox="1"/>
          <p:nvPr/>
        </p:nvSpPr>
        <p:spPr>
          <a:xfrm>
            <a:off x="7203205" y="3124632"/>
            <a:ext cx="1132936" cy="553676"/>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Professionalisering van zorgprofessionals</a:t>
            </a:r>
          </a:p>
        </p:txBody>
      </p:sp>
      <p:grpSp>
        <p:nvGrpSpPr>
          <p:cNvPr id="94" name="Groep 93">
            <a:extLst>
              <a:ext uri="{FF2B5EF4-FFF2-40B4-BE49-F238E27FC236}">
                <a16:creationId xmlns:a16="http://schemas.microsoft.com/office/drawing/2014/main" xmlns="" id="{1496CAAD-2AC1-4DB6-8CE4-7586EAEFE996}"/>
              </a:ext>
            </a:extLst>
          </p:cNvPr>
          <p:cNvGrpSpPr/>
          <p:nvPr/>
        </p:nvGrpSpPr>
        <p:grpSpPr>
          <a:xfrm rot="699128">
            <a:off x="6698365" y="85045"/>
            <a:ext cx="1939332" cy="999991"/>
            <a:chOff x="578651" y="1932157"/>
            <a:chExt cx="4202132" cy="2010871"/>
          </a:xfrm>
          <a:solidFill>
            <a:srgbClr val="3584CB"/>
          </a:solidFill>
        </p:grpSpPr>
        <p:grpSp>
          <p:nvGrpSpPr>
            <p:cNvPr id="95" name="Groep 94">
              <a:extLst>
                <a:ext uri="{FF2B5EF4-FFF2-40B4-BE49-F238E27FC236}">
                  <a16:creationId xmlns:a16="http://schemas.microsoft.com/office/drawing/2014/main" xmlns="" id="{2C689B2E-0B3F-47E2-838D-6889B23EA852}"/>
                </a:ext>
              </a:extLst>
            </p:cNvPr>
            <p:cNvGrpSpPr/>
            <p:nvPr/>
          </p:nvGrpSpPr>
          <p:grpSpPr>
            <a:xfrm>
              <a:off x="578651" y="2476500"/>
              <a:ext cx="4069550" cy="1466528"/>
              <a:chOff x="578650" y="1718294"/>
              <a:chExt cx="5928069" cy="2224734"/>
            </a:xfrm>
            <a:grpFill/>
          </p:grpSpPr>
          <p:sp>
            <p:nvSpPr>
              <p:cNvPr id="119" name="Rechthoek 118">
                <a:extLst>
                  <a:ext uri="{FF2B5EF4-FFF2-40B4-BE49-F238E27FC236}">
                    <a16:creationId xmlns:a16="http://schemas.microsoft.com/office/drawing/2014/main" xmlns="" id="{EC08B14A-F9C5-4785-9630-7583AA03E11D}"/>
                  </a:ext>
                </a:extLst>
              </p:cNvPr>
              <p:cNvSpPr/>
              <p:nvPr/>
            </p:nvSpPr>
            <p:spPr>
              <a:xfrm rot="3924381" flipH="1">
                <a:off x="3448108" y="2015606"/>
                <a:ext cx="214592" cy="1889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a:solidFill>
                    <a:prstClr val="white"/>
                  </a:solidFill>
                </a:endParaRPr>
              </a:p>
            </p:txBody>
          </p:sp>
          <p:sp>
            <p:nvSpPr>
              <p:cNvPr id="121" name="Ovaal 120">
                <a:extLst>
                  <a:ext uri="{FF2B5EF4-FFF2-40B4-BE49-F238E27FC236}">
                    <a16:creationId xmlns:a16="http://schemas.microsoft.com/office/drawing/2014/main" xmlns="" id="{AE13916A-F05B-449D-B1C4-F6789F78D504}"/>
                  </a:ext>
                </a:extLst>
              </p:cNvPr>
              <p:cNvSpPr/>
              <p:nvPr/>
            </p:nvSpPr>
            <p:spPr>
              <a:xfrm>
                <a:off x="4310766" y="2136346"/>
                <a:ext cx="628650" cy="666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dirty="0">
                  <a:solidFill>
                    <a:prstClr val="white"/>
                  </a:solidFill>
                </a:endParaRPr>
              </a:p>
            </p:txBody>
          </p:sp>
          <p:sp>
            <p:nvSpPr>
              <p:cNvPr id="123" name="Ovaal 122">
                <a:extLst>
                  <a:ext uri="{FF2B5EF4-FFF2-40B4-BE49-F238E27FC236}">
                    <a16:creationId xmlns:a16="http://schemas.microsoft.com/office/drawing/2014/main" xmlns="" id="{FDBCBB7B-1358-4CC5-9B17-57F5ABA184EA}"/>
                  </a:ext>
                </a:extLst>
              </p:cNvPr>
              <p:cNvSpPr/>
              <p:nvPr/>
            </p:nvSpPr>
            <p:spPr>
              <a:xfrm>
                <a:off x="2245530" y="3079413"/>
                <a:ext cx="628650" cy="6667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dirty="0">
                  <a:solidFill>
                    <a:prstClr val="white"/>
                  </a:solidFill>
                </a:endParaRPr>
              </a:p>
            </p:txBody>
          </p:sp>
          <p:sp>
            <p:nvSpPr>
              <p:cNvPr id="124" name="Rechthoek 123">
                <a:extLst>
                  <a:ext uri="{FF2B5EF4-FFF2-40B4-BE49-F238E27FC236}">
                    <a16:creationId xmlns:a16="http://schemas.microsoft.com/office/drawing/2014/main" xmlns="" id="{C64798E6-A5E7-4B5E-939E-9BFF4F8A6ECF}"/>
                  </a:ext>
                </a:extLst>
              </p:cNvPr>
              <p:cNvSpPr/>
              <p:nvPr/>
            </p:nvSpPr>
            <p:spPr>
              <a:xfrm rot="3230667" flipH="1">
                <a:off x="5454478" y="880645"/>
                <a:ext cx="214592" cy="1889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a:solidFill>
                    <a:prstClr val="white"/>
                  </a:solidFill>
                </a:endParaRPr>
              </a:p>
            </p:txBody>
          </p:sp>
          <p:sp>
            <p:nvSpPr>
              <p:cNvPr id="127" name="Rechthoek 126">
                <a:extLst>
                  <a:ext uri="{FF2B5EF4-FFF2-40B4-BE49-F238E27FC236}">
                    <a16:creationId xmlns:a16="http://schemas.microsoft.com/office/drawing/2014/main" xmlns="" id="{0D6D13FB-2664-4601-8DFC-3388313C4B4A}"/>
                  </a:ext>
                </a:extLst>
              </p:cNvPr>
              <p:cNvSpPr/>
              <p:nvPr/>
            </p:nvSpPr>
            <p:spPr>
              <a:xfrm rot="4204322" flipH="1">
                <a:off x="1416299" y="2890787"/>
                <a:ext cx="214592" cy="18898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dirty="0">
                  <a:solidFill>
                    <a:prstClr val="white"/>
                  </a:solidFill>
                </a:endParaRPr>
              </a:p>
            </p:txBody>
          </p:sp>
        </p:grpSp>
        <p:sp>
          <p:nvSpPr>
            <p:cNvPr id="114" name="Ovaal 113">
              <a:extLst>
                <a:ext uri="{FF2B5EF4-FFF2-40B4-BE49-F238E27FC236}">
                  <a16:creationId xmlns:a16="http://schemas.microsoft.com/office/drawing/2014/main" xmlns="" id="{6FD00D7D-BE77-457B-96DF-D59F5A2C0125}"/>
                </a:ext>
              </a:extLst>
            </p:cNvPr>
            <p:cNvSpPr/>
            <p:nvPr/>
          </p:nvSpPr>
          <p:spPr>
            <a:xfrm>
              <a:off x="4349222" y="1932157"/>
              <a:ext cx="431561" cy="439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9299"/>
              <a:endParaRPr lang="nl-NL" sz="1475" dirty="0">
                <a:solidFill>
                  <a:prstClr val="white"/>
                </a:solidFill>
              </a:endParaRPr>
            </a:p>
          </p:txBody>
        </p:sp>
      </p:grpSp>
      <p:pic>
        <p:nvPicPr>
          <p:cNvPr id="18" name="Afbeelding 17">
            <a:extLst>
              <a:ext uri="{FF2B5EF4-FFF2-40B4-BE49-F238E27FC236}">
                <a16:creationId xmlns:a16="http://schemas.microsoft.com/office/drawing/2014/main" xmlns="" id="{B447B22F-FE28-4330-8224-41B6803856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68475" y="5367966"/>
            <a:ext cx="529579" cy="529579"/>
          </a:xfrm>
          <a:prstGeom prst="rect">
            <a:avLst/>
          </a:prstGeom>
        </p:spPr>
      </p:pic>
      <p:sp>
        <p:nvSpPr>
          <p:cNvPr id="191" name="Tekstvak 190">
            <a:extLst>
              <a:ext uri="{FF2B5EF4-FFF2-40B4-BE49-F238E27FC236}">
                <a16:creationId xmlns:a16="http://schemas.microsoft.com/office/drawing/2014/main" xmlns="" id="{E4055EDF-FC8A-41DD-B113-E5994476CF70}"/>
              </a:ext>
            </a:extLst>
          </p:cNvPr>
          <p:cNvSpPr txBox="1"/>
          <p:nvPr/>
        </p:nvSpPr>
        <p:spPr>
          <a:xfrm>
            <a:off x="7203205" y="4187067"/>
            <a:ext cx="1157286" cy="986039"/>
          </a:xfrm>
          <a:prstGeom prst="rect">
            <a:avLst/>
          </a:prstGeom>
          <a:noFill/>
        </p:spPr>
        <p:txBody>
          <a:bodyPr wrap="square" rtlCol="0">
            <a:spAutoFit/>
          </a:bodyPr>
          <a:lstStyle/>
          <a:p>
            <a:pPr algn="ctr" defTabSz="749299"/>
            <a:r>
              <a:rPr lang="nl-NL" sz="968" dirty="0">
                <a:solidFill>
                  <a:prstClr val="black"/>
                </a:solidFill>
                <a:latin typeface="Catharina Light" panose="02000503030000020003" pitchFamily="2" charset="0"/>
              </a:rPr>
              <a:t>Meer ondersteuning voor aandachtsvelders Kwetsbare Ouderen</a:t>
            </a:r>
          </a:p>
        </p:txBody>
      </p:sp>
      <p:pic>
        <p:nvPicPr>
          <p:cNvPr id="16" name="Afbeelding 15">
            <a:extLst>
              <a:ext uri="{FF2B5EF4-FFF2-40B4-BE49-F238E27FC236}">
                <a16:creationId xmlns:a16="http://schemas.microsoft.com/office/drawing/2014/main" xmlns="" id="{35BA8F70-EE3B-47A4-93E3-AB602F49394D}"/>
              </a:ext>
            </a:extLst>
          </p:cNvPr>
          <p:cNvPicPr>
            <a:picLocks noChangeAspect="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967429">
            <a:off x="5691242" y="2677709"/>
            <a:ext cx="475073" cy="475073"/>
          </a:xfrm>
          <a:prstGeom prst="rect">
            <a:avLst/>
          </a:prstGeom>
        </p:spPr>
      </p:pic>
      <p:pic>
        <p:nvPicPr>
          <p:cNvPr id="21" name="Afbeelding 20">
            <a:extLst>
              <a:ext uri="{FF2B5EF4-FFF2-40B4-BE49-F238E27FC236}">
                <a16:creationId xmlns:a16="http://schemas.microsoft.com/office/drawing/2014/main" xmlns="" id="{15353CF4-4C41-4E39-B5EB-5CFEF379CB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59549" y="2764331"/>
            <a:ext cx="417212" cy="417212"/>
          </a:xfrm>
          <a:prstGeom prst="rect">
            <a:avLst/>
          </a:prstGeom>
        </p:spPr>
      </p:pic>
      <p:pic>
        <p:nvPicPr>
          <p:cNvPr id="99" name="Afbeelding 98">
            <a:extLst>
              <a:ext uri="{FF2B5EF4-FFF2-40B4-BE49-F238E27FC236}">
                <a16:creationId xmlns:a16="http://schemas.microsoft.com/office/drawing/2014/main" xmlns="" id="{D5D95F2C-3DC1-43B0-9AAD-0C7A4E441D1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31598" y="2665633"/>
            <a:ext cx="417212" cy="417212"/>
          </a:xfrm>
          <a:prstGeom prst="rect">
            <a:avLst/>
          </a:prstGeom>
        </p:spPr>
      </p:pic>
      <p:pic>
        <p:nvPicPr>
          <p:cNvPr id="101" name="Afbeelding 100">
            <a:extLst>
              <a:ext uri="{FF2B5EF4-FFF2-40B4-BE49-F238E27FC236}">
                <a16:creationId xmlns:a16="http://schemas.microsoft.com/office/drawing/2014/main" xmlns="" id="{E291E352-4C04-445F-A227-02C74C64A1F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87043" y="2770891"/>
            <a:ext cx="417212" cy="417212"/>
          </a:xfrm>
          <a:prstGeom prst="rect">
            <a:avLst/>
          </a:prstGeom>
        </p:spPr>
      </p:pic>
    </p:spTree>
    <p:extLst>
      <p:ext uri="{BB962C8B-B14F-4D97-AF65-F5344CB8AC3E}">
        <p14:creationId xmlns:p14="http://schemas.microsoft.com/office/powerpoint/2010/main" val="2596672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smtClean="0"/>
              <a:t>Thema’s</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p:txBody>
          <a:bodyPr>
            <a:normAutofit/>
          </a:bodyPr>
          <a:lstStyle/>
          <a:p>
            <a:pPr>
              <a:buFont typeface="Wingdings" panose="05000000000000000000" pitchFamily="2" charset="2"/>
              <a:buChar char="§"/>
            </a:pPr>
            <a:r>
              <a:rPr lang="nl-NL" dirty="0" smtClean="0"/>
              <a:t>Cognitieve stoornissen - delier</a:t>
            </a:r>
          </a:p>
          <a:p>
            <a:pPr>
              <a:buFont typeface="Wingdings" panose="05000000000000000000" pitchFamily="2" charset="2"/>
              <a:buChar char="§"/>
            </a:pPr>
            <a:r>
              <a:rPr lang="nl-NL" dirty="0" smtClean="0"/>
              <a:t>Verminderde mobiliteit - vallen</a:t>
            </a:r>
            <a:endParaRPr lang="nl-NL" dirty="0"/>
          </a:p>
          <a:p>
            <a:pPr>
              <a:buFont typeface="Wingdings" panose="05000000000000000000" pitchFamily="2" charset="2"/>
              <a:buChar char="§"/>
            </a:pPr>
            <a:r>
              <a:rPr lang="nl-NL" dirty="0" smtClean="0"/>
              <a:t>Voeding</a:t>
            </a:r>
          </a:p>
          <a:p>
            <a:pPr>
              <a:buFont typeface="Wingdings" panose="05000000000000000000" pitchFamily="2" charset="2"/>
              <a:buChar char="§"/>
            </a:pPr>
            <a:r>
              <a:rPr lang="nl-NL" dirty="0" smtClean="0"/>
              <a:t>Fysieke beperking - ADL</a:t>
            </a:r>
          </a:p>
          <a:p>
            <a:pPr>
              <a:buFont typeface="Wingdings" panose="05000000000000000000" pitchFamily="2" charset="2"/>
              <a:buChar char="§"/>
            </a:pPr>
            <a:r>
              <a:rPr lang="nl-NL" dirty="0" smtClean="0"/>
              <a:t>Polyfarmacie</a:t>
            </a:r>
          </a:p>
          <a:p>
            <a:pPr>
              <a:buFont typeface="Wingdings" panose="05000000000000000000" pitchFamily="2" charset="2"/>
              <a:buChar char="§"/>
            </a:pPr>
            <a:r>
              <a:rPr lang="nl-NL" dirty="0" smtClean="0"/>
              <a:t>Ouderen in de knel</a:t>
            </a:r>
          </a:p>
          <a:p>
            <a:pPr>
              <a:buFont typeface="Wingdings" panose="05000000000000000000" pitchFamily="2" charset="2"/>
              <a:buChar char="§"/>
            </a:pPr>
            <a:r>
              <a:rPr lang="nl-NL" dirty="0" smtClean="0"/>
              <a:t>Samen beslissen, Advance Care Planning</a:t>
            </a:r>
            <a:endParaRPr lang="nl-NL"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6</a:t>
            </a:fld>
            <a:endParaRPr lang="nl-NL" dirty="0">
              <a:solidFill>
                <a:srgbClr val="808080">
                  <a:tint val="75000"/>
                </a:srgbClr>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165" y="1370586"/>
            <a:ext cx="4694440" cy="3143749"/>
          </a:xfrm>
          <a:prstGeom prst="rect">
            <a:avLst/>
          </a:prstGeom>
        </p:spPr>
      </p:pic>
    </p:spTree>
    <p:extLst>
      <p:ext uri="{BB962C8B-B14F-4D97-AF65-F5344CB8AC3E}">
        <p14:creationId xmlns:p14="http://schemas.microsoft.com/office/powerpoint/2010/main" val="2912056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smtClean="0"/>
              <a:t>Werkwijze</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a:xfrm>
            <a:off x="838201" y="1584197"/>
            <a:ext cx="9847728" cy="4317719"/>
          </a:xfrm>
        </p:spPr>
        <p:txBody>
          <a:bodyPr>
            <a:normAutofit/>
          </a:bodyPr>
          <a:lstStyle/>
          <a:p>
            <a:pPr>
              <a:buFont typeface="Wingdings" panose="05000000000000000000" pitchFamily="2" charset="2"/>
              <a:buChar char="§"/>
            </a:pPr>
            <a:r>
              <a:rPr lang="nl-NL" dirty="0" smtClean="0"/>
              <a:t>Interdisciplinair (verpleegkundigen, artsen, paramedici)</a:t>
            </a:r>
          </a:p>
          <a:p>
            <a:pPr>
              <a:buFont typeface="Wingdings" panose="05000000000000000000" pitchFamily="2" charset="2"/>
              <a:buChar char="§"/>
            </a:pPr>
            <a:endParaRPr lang="nl-NL" dirty="0" smtClean="0"/>
          </a:p>
          <a:p>
            <a:pPr>
              <a:buFont typeface="Wingdings" panose="05000000000000000000" pitchFamily="2" charset="2"/>
              <a:buChar char="§"/>
            </a:pPr>
            <a:r>
              <a:rPr lang="nl-NL" dirty="0" smtClean="0"/>
              <a:t>Teaching </a:t>
            </a:r>
            <a:r>
              <a:rPr lang="nl-NL" dirty="0" err="1" smtClean="0"/>
              <a:t>and</a:t>
            </a:r>
            <a:r>
              <a:rPr lang="nl-NL" dirty="0" smtClean="0"/>
              <a:t> </a:t>
            </a:r>
            <a:r>
              <a:rPr lang="nl-NL" dirty="0" err="1" smtClean="0"/>
              <a:t>learning</a:t>
            </a:r>
            <a:r>
              <a:rPr lang="nl-NL" dirty="0" smtClean="0"/>
              <a:t> on </a:t>
            </a:r>
            <a:r>
              <a:rPr lang="nl-NL" dirty="0" err="1" smtClean="0"/>
              <a:t>the</a:t>
            </a:r>
            <a:r>
              <a:rPr lang="nl-NL" dirty="0" smtClean="0"/>
              <a:t> job (en menukaart)</a:t>
            </a:r>
          </a:p>
          <a:p>
            <a:pPr>
              <a:buFont typeface="Wingdings" panose="05000000000000000000" pitchFamily="2" charset="2"/>
              <a:buChar char="§"/>
            </a:pPr>
            <a:endParaRPr lang="nl-NL" dirty="0"/>
          </a:p>
          <a:p>
            <a:pPr>
              <a:buFont typeface="Wingdings" panose="05000000000000000000" pitchFamily="2" charset="2"/>
              <a:buChar char="§"/>
            </a:pPr>
            <a:r>
              <a:rPr lang="nl-NL" dirty="0" smtClean="0"/>
              <a:t>Kort-cyclisch</a:t>
            </a:r>
          </a:p>
          <a:p>
            <a:pPr>
              <a:buFont typeface="Wingdings" panose="05000000000000000000" pitchFamily="2" charset="2"/>
              <a:buChar char="§"/>
            </a:pPr>
            <a:endParaRPr lang="nl-NL" dirty="0"/>
          </a:p>
          <a:p>
            <a:pPr>
              <a:buFont typeface="Wingdings" panose="05000000000000000000" pitchFamily="2" charset="2"/>
              <a:buChar char="§"/>
            </a:pPr>
            <a:r>
              <a:rPr lang="nl-NL" dirty="0" smtClean="0"/>
              <a:t>Belangrijke rol aandachtsvelders op afdelingen en verpleegkundig consulenten geriatrie</a:t>
            </a:r>
          </a:p>
          <a:p>
            <a:pPr>
              <a:buFont typeface="Wingdings" panose="05000000000000000000" pitchFamily="2" charset="2"/>
              <a:buChar char="§"/>
            </a:pPr>
            <a:endParaRPr lang="nl-NL" dirty="0" smtClean="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7</a:t>
            </a:fld>
            <a:endParaRPr lang="nl-NL" dirty="0">
              <a:solidFill>
                <a:srgbClr val="808080">
                  <a:tint val="75000"/>
                </a:srgbClr>
              </a:solidFill>
            </a:endParaRPr>
          </a:p>
        </p:txBody>
      </p:sp>
      <p:pic>
        <p:nvPicPr>
          <p:cNvPr id="6" name="Afbeelding 5">
            <a:hlinkClick r:id="rId3"/>
          </p:cNvPr>
          <p:cNvPicPr>
            <a:picLocks noChangeAspect="1"/>
          </p:cNvPicPr>
          <p:nvPr/>
        </p:nvPicPr>
        <p:blipFill>
          <a:blip r:embed="rId4"/>
          <a:stretch>
            <a:fillRect/>
          </a:stretch>
        </p:blipFill>
        <p:spPr>
          <a:xfrm>
            <a:off x="7922260" y="2034745"/>
            <a:ext cx="3649266" cy="2179423"/>
          </a:xfrm>
          <a:prstGeom prst="rect">
            <a:avLst/>
          </a:prstGeom>
        </p:spPr>
      </p:pic>
    </p:spTree>
    <p:extLst>
      <p:ext uri="{BB962C8B-B14F-4D97-AF65-F5344CB8AC3E}">
        <p14:creationId xmlns:p14="http://schemas.microsoft.com/office/powerpoint/2010/main" val="2875111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smtClean="0"/>
              <a:t>Fases</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a:xfrm>
            <a:off x="838200" y="1440494"/>
            <a:ext cx="9847728" cy="4511528"/>
          </a:xfrm>
        </p:spPr>
        <p:txBody>
          <a:bodyPr>
            <a:normAutofit fontScale="77500" lnSpcReduction="20000"/>
          </a:bodyPr>
          <a:lstStyle/>
          <a:p>
            <a:pPr>
              <a:lnSpc>
                <a:spcPct val="150000"/>
              </a:lnSpc>
              <a:buFont typeface="Wingdings" panose="05000000000000000000" pitchFamily="2" charset="2"/>
              <a:buChar char="§"/>
            </a:pPr>
            <a:r>
              <a:rPr lang="nl-NL" sz="2300" b="1" dirty="0" smtClean="0"/>
              <a:t>Kennismakingsgesprek </a:t>
            </a:r>
          </a:p>
          <a:p>
            <a:pPr lvl="1">
              <a:lnSpc>
                <a:spcPct val="150000"/>
              </a:lnSpc>
            </a:pPr>
            <a:r>
              <a:rPr lang="nl-NL" sz="2000" b="1" dirty="0" smtClean="0"/>
              <a:t>Uitleg programma</a:t>
            </a:r>
          </a:p>
          <a:p>
            <a:pPr>
              <a:lnSpc>
                <a:spcPct val="150000"/>
              </a:lnSpc>
              <a:buFont typeface="Wingdings" panose="05000000000000000000" pitchFamily="2" charset="2"/>
              <a:buChar char="§"/>
            </a:pPr>
            <a:r>
              <a:rPr lang="nl-NL" sz="2300" b="1" dirty="0" smtClean="0"/>
              <a:t>Observatie</a:t>
            </a:r>
            <a:r>
              <a:rPr lang="nl-NL" sz="2300" b="1" dirty="0"/>
              <a:t>	</a:t>
            </a:r>
            <a:r>
              <a:rPr lang="nl-NL" sz="2300" b="1" dirty="0" smtClean="0"/>
              <a:t>					</a:t>
            </a:r>
          </a:p>
          <a:p>
            <a:pPr lvl="1">
              <a:lnSpc>
                <a:spcPct val="150000"/>
              </a:lnSpc>
            </a:pPr>
            <a:r>
              <a:rPr lang="nl-NL" sz="2000" b="1" dirty="0" smtClean="0"/>
              <a:t>VPK: Observatieweek, nulmeting* via Clic			</a:t>
            </a:r>
          </a:p>
          <a:p>
            <a:pPr lvl="1">
              <a:lnSpc>
                <a:spcPct val="150000"/>
              </a:lnSpc>
            </a:pPr>
            <a:r>
              <a:rPr lang="nl-NL" sz="2000" b="1" dirty="0" smtClean="0"/>
              <a:t>Artsen: </a:t>
            </a:r>
            <a:r>
              <a:rPr lang="nl-NL" sz="2000" b="1" dirty="0"/>
              <a:t>N</a:t>
            </a:r>
            <a:r>
              <a:rPr lang="nl-NL" sz="2000" b="1" dirty="0" smtClean="0"/>
              <a:t>ulmeting en observatie </a:t>
            </a:r>
            <a:r>
              <a:rPr lang="nl-NL" b="1" i="1" dirty="0" smtClean="0"/>
              <a:t>(wat zijn geschikte momenten?)	</a:t>
            </a:r>
          </a:p>
          <a:p>
            <a:pPr lvl="1">
              <a:lnSpc>
                <a:spcPct val="150000"/>
              </a:lnSpc>
            </a:pPr>
            <a:r>
              <a:rPr lang="nl-NL" sz="2000" b="1" dirty="0" smtClean="0"/>
              <a:t>Afd. : Zelf bedenken; welke thema’s prioriteren?</a:t>
            </a:r>
          </a:p>
          <a:p>
            <a:pPr>
              <a:lnSpc>
                <a:spcPct val="150000"/>
              </a:lnSpc>
              <a:buFont typeface="Wingdings" panose="05000000000000000000" pitchFamily="2" charset="2"/>
              <a:buChar char="§"/>
            </a:pPr>
            <a:r>
              <a:rPr lang="nl-NL" sz="1700" dirty="0" smtClean="0">
                <a:solidFill>
                  <a:schemeClr val="bg1">
                    <a:lumMod val="85000"/>
                  </a:schemeClr>
                </a:solidFill>
              </a:rPr>
              <a:t>Intakegesprek</a:t>
            </a:r>
          </a:p>
          <a:p>
            <a:pPr>
              <a:lnSpc>
                <a:spcPct val="150000"/>
              </a:lnSpc>
              <a:buFont typeface="Wingdings" panose="05000000000000000000" pitchFamily="2" charset="2"/>
              <a:buChar char="§"/>
            </a:pPr>
            <a:r>
              <a:rPr lang="nl-NL" sz="1700" dirty="0" smtClean="0">
                <a:solidFill>
                  <a:schemeClr val="bg1">
                    <a:lumMod val="85000"/>
                  </a:schemeClr>
                </a:solidFill>
              </a:rPr>
              <a:t>Intensieve fase</a:t>
            </a:r>
          </a:p>
          <a:p>
            <a:pPr>
              <a:lnSpc>
                <a:spcPct val="150000"/>
              </a:lnSpc>
              <a:buFont typeface="Wingdings" panose="05000000000000000000" pitchFamily="2" charset="2"/>
              <a:buChar char="§"/>
            </a:pPr>
            <a:r>
              <a:rPr lang="nl-NL" sz="1700" dirty="0" smtClean="0">
                <a:solidFill>
                  <a:schemeClr val="bg1">
                    <a:lumMod val="85000"/>
                  </a:schemeClr>
                </a:solidFill>
              </a:rPr>
              <a:t>Afbouw</a:t>
            </a:r>
          </a:p>
          <a:p>
            <a:pPr>
              <a:lnSpc>
                <a:spcPct val="150000"/>
              </a:lnSpc>
              <a:buFont typeface="Wingdings" panose="05000000000000000000" pitchFamily="2" charset="2"/>
              <a:buChar char="§"/>
            </a:pPr>
            <a:r>
              <a:rPr lang="nl-NL" sz="1700" dirty="0" smtClean="0">
                <a:solidFill>
                  <a:schemeClr val="bg1">
                    <a:lumMod val="85000"/>
                  </a:schemeClr>
                </a:solidFill>
              </a:rPr>
              <a:t>Basisniveau ondersteuning: borging</a:t>
            </a:r>
          </a:p>
          <a:p>
            <a:pPr>
              <a:lnSpc>
                <a:spcPct val="150000"/>
              </a:lnSpc>
              <a:buFont typeface="Wingdings" panose="05000000000000000000" pitchFamily="2" charset="2"/>
              <a:buChar char="§"/>
            </a:pPr>
            <a:r>
              <a:rPr lang="nl-NL" sz="1700" dirty="0" smtClean="0">
                <a:solidFill>
                  <a:schemeClr val="bg1">
                    <a:lumMod val="85000"/>
                  </a:schemeClr>
                </a:solidFill>
              </a:rPr>
              <a:t>Effectmeting</a:t>
            </a:r>
          </a:p>
          <a:p>
            <a:pPr>
              <a:lnSpc>
                <a:spcPct val="150000"/>
              </a:lnSpc>
            </a:pPr>
            <a:endParaRPr lang="nl-NL" sz="1700"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8</a:t>
            </a:fld>
            <a:endParaRPr lang="nl-NL" dirty="0">
              <a:solidFill>
                <a:srgbClr val="808080">
                  <a:tint val="75000"/>
                </a:srgbClr>
              </a:solidFill>
            </a:endParaRPr>
          </a:p>
        </p:txBody>
      </p:sp>
      <p:sp>
        <p:nvSpPr>
          <p:cNvPr id="7" name="Tekstvak 6"/>
          <p:cNvSpPr txBox="1"/>
          <p:nvPr/>
        </p:nvSpPr>
        <p:spPr>
          <a:xfrm>
            <a:off x="4876801" y="5939481"/>
            <a:ext cx="3847070" cy="584775"/>
          </a:xfrm>
          <a:prstGeom prst="rect">
            <a:avLst/>
          </a:prstGeom>
          <a:noFill/>
        </p:spPr>
        <p:txBody>
          <a:bodyPr wrap="square" rtlCol="0">
            <a:spAutoFit/>
          </a:bodyPr>
          <a:lstStyle/>
          <a:p>
            <a:r>
              <a:rPr lang="nl-NL" sz="800" dirty="0"/>
              <a:t>*Dikken J, </a:t>
            </a:r>
            <a:r>
              <a:rPr lang="nl-NL" sz="800" dirty="0" err="1"/>
              <a:t>Hoogerduijn</a:t>
            </a:r>
            <a:r>
              <a:rPr lang="nl-NL" sz="800" dirty="0"/>
              <a:t> JG, Schuurmans MJ. (2015) Construct development, </a:t>
            </a:r>
            <a:r>
              <a:rPr lang="nl-NL" sz="800" dirty="0" err="1"/>
              <a:t>description</a:t>
            </a:r>
            <a:r>
              <a:rPr lang="nl-NL" sz="800" dirty="0"/>
              <a:t> </a:t>
            </a:r>
            <a:r>
              <a:rPr lang="nl-NL" sz="800" dirty="0" err="1"/>
              <a:t>and</a:t>
            </a:r>
            <a:r>
              <a:rPr lang="nl-NL" sz="800" dirty="0"/>
              <a:t> </a:t>
            </a:r>
            <a:r>
              <a:rPr lang="nl-NL" sz="800" dirty="0" err="1"/>
              <a:t>initial</a:t>
            </a:r>
            <a:r>
              <a:rPr lang="nl-NL" sz="800" dirty="0"/>
              <a:t> </a:t>
            </a:r>
            <a:r>
              <a:rPr lang="nl-NL" sz="800" dirty="0" err="1"/>
              <a:t>validation</a:t>
            </a:r>
            <a:r>
              <a:rPr lang="nl-NL" sz="800" dirty="0"/>
              <a:t> of </a:t>
            </a:r>
            <a:r>
              <a:rPr lang="nl-NL" sz="800" dirty="0" err="1"/>
              <a:t>the</a:t>
            </a:r>
            <a:r>
              <a:rPr lang="nl-NL" sz="800" dirty="0"/>
              <a:t> </a:t>
            </a:r>
            <a:r>
              <a:rPr lang="nl-NL" sz="800" dirty="0" err="1"/>
              <a:t>knowledge</a:t>
            </a:r>
            <a:r>
              <a:rPr lang="nl-NL" sz="800" dirty="0"/>
              <a:t> </a:t>
            </a:r>
            <a:r>
              <a:rPr lang="nl-NL" sz="800" dirty="0" err="1"/>
              <a:t>about</a:t>
            </a:r>
            <a:r>
              <a:rPr lang="nl-NL" sz="800" dirty="0"/>
              <a:t> </a:t>
            </a:r>
            <a:r>
              <a:rPr lang="nl-NL" sz="800" dirty="0" err="1"/>
              <a:t>older</a:t>
            </a:r>
            <a:r>
              <a:rPr lang="nl-NL" sz="800" dirty="0"/>
              <a:t> </a:t>
            </a:r>
            <a:r>
              <a:rPr lang="nl-NL" sz="800" dirty="0" err="1"/>
              <a:t>patients</a:t>
            </a:r>
            <a:r>
              <a:rPr lang="nl-NL" sz="800" dirty="0"/>
              <a:t> quiz (KOP-Q) </a:t>
            </a:r>
            <a:r>
              <a:rPr lang="nl-NL" sz="800" dirty="0" err="1"/>
              <a:t>for</a:t>
            </a:r>
            <a:r>
              <a:rPr lang="nl-NL" sz="800" dirty="0"/>
              <a:t> nurses. Nurse </a:t>
            </a:r>
            <a:r>
              <a:rPr lang="nl-NL" sz="800" dirty="0" err="1"/>
              <a:t>duc</a:t>
            </a:r>
            <a:r>
              <a:rPr lang="nl-NL" sz="800" dirty="0"/>
              <a:t> </a:t>
            </a:r>
            <a:r>
              <a:rPr lang="nl-NL" sz="800" dirty="0" err="1"/>
              <a:t>Today</a:t>
            </a:r>
            <a:r>
              <a:rPr lang="nl-NL" sz="800" dirty="0"/>
              <a:t>. 35:e54–e59. </a:t>
            </a:r>
            <a:r>
              <a:rPr lang="nl-NL" sz="800" dirty="0" err="1"/>
              <a:t>Doi</a:t>
            </a:r>
            <a:r>
              <a:rPr lang="nl-NL" sz="800" dirty="0"/>
              <a:t>: 10.1016/j.nedt.2015.06.005.</a:t>
            </a:r>
          </a:p>
          <a:p>
            <a:endParaRPr lang="nl-NL" sz="800"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329" y="1789963"/>
            <a:ext cx="4589351" cy="3442013"/>
          </a:xfrm>
          <a:prstGeom prst="rect">
            <a:avLst/>
          </a:prstGeom>
        </p:spPr>
      </p:pic>
    </p:spTree>
    <p:extLst>
      <p:ext uri="{BB962C8B-B14F-4D97-AF65-F5344CB8AC3E}">
        <p14:creationId xmlns:p14="http://schemas.microsoft.com/office/powerpoint/2010/main" val="319210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69B4BA-FB08-3D43-80F1-315EC14AE940}"/>
              </a:ext>
            </a:extLst>
          </p:cNvPr>
          <p:cNvSpPr>
            <a:spLocks noGrp="1"/>
          </p:cNvSpPr>
          <p:nvPr>
            <p:ph type="title"/>
          </p:nvPr>
        </p:nvSpPr>
        <p:spPr/>
        <p:txBody>
          <a:bodyPr>
            <a:normAutofit/>
          </a:bodyPr>
          <a:lstStyle/>
          <a:p>
            <a:r>
              <a:rPr lang="nl-NL" dirty="0" smtClean="0"/>
              <a:t>Fases</a:t>
            </a:r>
            <a:endParaRPr lang="nl-NL" dirty="0"/>
          </a:p>
        </p:txBody>
      </p:sp>
      <p:sp>
        <p:nvSpPr>
          <p:cNvPr id="3" name="Tijdelijke aanduiding voor inhoud 2">
            <a:extLst>
              <a:ext uri="{FF2B5EF4-FFF2-40B4-BE49-F238E27FC236}">
                <a16:creationId xmlns="" xmlns:a16="http://schemas.microsoft.com/office/drawing/2014/main" id="{7A36A1B5-7CA2-F04C-AF13-7F42E0B08BBA}"/>
              </a:ext>
            </a:extLst>
          </p:cNvPr>
          <p:cNvSpPr>
            <a:spLocks noGrp="1"/>
          </p:cNvSpPr>
          <p:nvPr>
            <p:ph idx="1"/>
          </p:nvPr>
        </p:nvSpPr>
        <p:spPr>
          <a:xfrm>
            <a:off x="838200" y="1440494"/>
            <a:ext cx="9847728" cy="4511528"/>
          </a:xfrm>
        </p:spPr>
        <p:txBody>
          <a:bodyPr>
            <a:normAutofit fontScale="85000" lnSpcReduction="20000"/>
          </a:bodyPr>
          <a:lstStyle/>
          <a:p>
            <a:pPr>
              <a:lnSpc>
                <a:spcPct val="150000"/>
              </a:lnSpc>
              <a:buFont typeface="Wingdings" panose="05000000000000000000" pitchFamily="2" charset="2"/>
              <a:buChar char="§"/>
            </a:pPr>
            <a:r>
              <a:rPr lang="nl-NL" sz="1400" dirty="0" smtClean="0">
                <a:solidFill>
                  <a:schemeClr val="bg1">
                    <a:lumMod val="85000"/>
                  </a:schemeClr>
                </a:solidFill>
              </a:rPr>
              <a:t>Kennismakingsgesprek</a:t>
            </a:r>
          </a:p>
          <a:p>
            <a:pPr lvl="1">
              <a:lnSpc>
                <a:spcPct val="150000"/>
              </a:lnSpc>
            </a:pPr>
            <a:r>
              <a:rPr lang="nl-NL" sz="1400" dirty="0" smtClean="0">
                <a:solidFill>
                  <a:schemeClr val="bg1">
                    <a:lumMod val="85000"/>
                  </a:schemeClr>
                </a:solidFill>
              </a:rPr>
              <a:t>Uitleg programma</a:t>
            </a:r>
          </a:p>
          <a:p>
            <a:pPr>
              <a:lnSpc>
                <a:spcPct val="150000"/>
              </a:lnSpc>
              <a:buFont typeface="Wingdings" panose="05000000000000000000" pitchFamily="2" charset="2"/>
              <a:buChar char="§"/>
            </a:pPr>
            <a:r>
              <a:rPr lang="nl-NL" sz="1400" dirty="0" smtClean="0">
                <a:solidFill>
                  <a:schemeClr val="bg1">
                    <a:lumMod val="85000"/>
                  </a:schemeClr>
                </a:solidFill>
              </a:rPr>
              <a:t>Observatie, nulmeting</a:t>
            </a:r>
          </a:p>
          <a:p>
            <a:pPr lvl="1">
              <a:lnSpc>
                <a:spcPct val="150000"/>
              </a:lnSpc>
            </a:pPr>
            <a:r>
              <a:rPr lang="nl-NL" sz="1400" dirty="0">
                <a:solidFill>
                  <a:schemeClr val="bg1">
                    <a:lumMod val="85000"/>
                  </a:schemeClr>
                </a:solidFill>
              </a:rPr>
              <a:t>V</a:t>
            </a:r>
            <a:r>
              <a:rPr lang="nl-NL" sz="1400" dirty="0" smtClean="0">
                <a:solidFill>
                  <a:schemeClr val="bg1">
                    <a:lumMod val="85000"/>
                  </a:schemeClr>
                </a:solidFill>
              </a:rPr>
              <a:t>pk : observatieweek, nulmeting via Clic</a:t>
            </a:r>
          </a:p>
          <a:p>
            <a:pPr lvl="1">
              <a:lnSpc>
                <a:spcPct val="150000"/>
              </a:lnSpc>
            </a:pPr>
            <a:r>
              <a:rPr lang="nl-NL" sz="1400" dirty="0">
                <a:solidFill>
                  <a:schemeClr val="bg1">
                    <a:lumMod val="85000"/>
                  </a:schemeClr>
                </a:solidFill>
              </a:rPr>
              <a:t>A</a:t>
            </a:r>
            <a:r>
              <a:rPr lang="nl-NL" sz="1400" dirty="0" smtClean="0">
                <a:solidFill>
                  <a:schemeClr val="bg1">
                    <a:lumMod val="85000"/>
                  </a:schemeClr>
                </a:solidFill>
              </a:rPr>
              <a:t>rtsen: geschikte momenten voor nulmeting en observatie?</a:t>
            </a:r>
          </a:p>
          <a:p>
            <a:pPr lvl="1">
              <a:lnSpc>
                <a:spcPct val="150000"/>
              </a:lnSpc>
            </a:pPr>
            <a:r>
              <a:rPr lang="nl-NL" sz="1400" dirty="0" err="1">
                <a:solidFill>
                  <a:schemeClr val="bg1">
                    <a:lumMod val="85000"/>
                  </a:schemeClr>
                </a:solidFill>
              </a:rPr>
              <a:t>A</a:t>
            </a:r>
            <a:r>
              <a:rPr lang="nl-NL" sz="1400" dirty="0" err="1" smtClean="0">
                <a:solidFill>
                  <a:schemeClr val="bg1">
                    <a:lumMod val="85000"/>
                  </a:schemeClr>
                </a:solidFill>
              </a:rPr>
              <a:t>fd</a:t>
            </a:r>
            <a:r>
              <a:rPr lang="nl-NL" sz="1400" dirty="0" smtClean="0">
                <a:solidFill>
                  <a:schemeClr val="bg1">
                    <a:lumMod val="85000"/>
                  </a:schemeClr>
                </a:solidFill>
              </a:rPr>
              <a:t> oncologie: zelf bedenken; welke thema’s prioriteren?</a:t>
            </a:r>
          </a:p>
          <a:p>
            <a:pPr>
              <a:lnSpc>
                <a:spcPct val="150000"/>
              </a:lnSpc>
              <a:buFont typeface="Wingdings" panose="05000000000000000000" pitchFamily="2" charset="2"/>
              <a:buChar char="§"/>
            </a:pPr>
            <a:r>
              <a:rPr lang="nl-NL" sz="1900" b="1" dirty="0" smtClean="0"/>
              <a:t>Intakegesprek </a:t>
            </a:r>
          </a:p>
          <a:p>
            <a:pPr>
              <a:lnSpc>
                <a:spcPct val="150000"/>
              </a:lnSpc>
              <a:buFont typeface="Wingdings" panose="05000000000000000000" pitchFamily="2" charset="2"/>
              <a:buChar char="§"/>
            </a:pPr>
            <a:r>
              <a:rPr lang="nl-NL" sz="1700" b="1" dirty="0" smtClean="0"/>
              <a:t>Samen </a:t>
            </a:r>
            <a:r>
              <a:rPr lang="nl-NL" sz="1700" b="1" dirty="0"/>
              <a:t>komen tot een plan </a:t>
            </a:r>
            <a:r>
              <a:rPr lang="nl-NL" sz="1700" b="1" dirty="0" smtClean="0"/>
              <a:t>m.b.v. observaties en nulmetingen: Welke thema’s, tijdlijn, communicatie</a:t>
            </a:r>
          </a:p>
          <a:p>
            <a:pPr>
              <a:lnSpc>
                <a:spcPct val="150000"/>
              </a:lnSpc>
              <a:buFont typeface="Wingdings" panose="05000000000000000000" pitchFamily="2" charset="2"/>
              <a:buChar char="§"/>
            </a:pPr>
            <a:r>
              <a:rPr lang="nl-NL" sz="1300" dirty="0" smtClean="0">
                <a:solidFill>
                  <a:schemeClr val="bg1">
                    <a:lumMod val="85000"/>
                  </a:schemeClr>
                </a:solidFill>
              </a:rPr>
              <a:t>Intensieve fase</a:t>
            </a:r>
          </a:p>
          <a:p>
            <a:pPr>
              <a:lnSpc>
                <a:spcPct val="150000"/>
              </a:lnSpc>
              <a:buFont typeface="Wingdings" panose="05000000000000000000" pitchFamily="2" charset="2"/>
              <a:buChar char="§"/>
            </a:pPr>
            <a:r>
              <a:rPr lang="nl-NL" sz="1300" dirty="0" smtClean="0">
                <a:solidFill>
                  <a:schemeClr val="bg1">
                    <a:lumMod val="85000"/>
                  </a:schemeClr>
                </a:solidFill>
              </a:rPr>
              <a:t>Afbouw</a:t>
            </a:r>
          </a:p>
          <a:p>
            <a:pPr>
              <a:lnSpc>
                <a:spcPct val="150000"/>
              </a:lnSpc>
              <a:buFont typeface="Wingdings" panose="05000000000000000000" pitchFamily="2" charset="2"/>
              <a:buChar char="§"/>
            </a:pPr>
            <a:r>
              <a:rPr lang="nl-NL" sz="1300" dirty="0" smtClean="0">
                <a:solidFill>
                  <a:schemeClr val="bg1">
                    <a:lumMod val="85000"/>
                  </a:schemeClr>
                </a:solidFill>
              </a:rPr>
              <a:t>Basisniveau ondersteuning: borging</a:t>
            </a:r>
          </a:p>
          <a:p>
            <a:pPr>
              <a:lnSpc>
                <a:spcPct val="150000"/>
              </a:lnSpc>
              <a:buFont typeface="Wingdings" panose="05000000000000000000" pitchFamily="2" charset="2"/>
              <a:buChar char="§"/>
            </a:pPr>
            <a:r>
              <a:rPr lang="nl-NL" sz="1300" dirty="0" smtClean="0">
                <a:solidFill>
                  <a:schemeClr val="bg1">
                    <a:lumMod val="85000"/>
                  </a:schemeClr>
                </a:solidFill>
              </a:rPr>
              <a:t>Effectmeting</a:t>
            </a:r>
          </a:p>
          <a:p>
            <a:pPr>
              <a:lnSpc>
                <a:spcPct val="150000"/>
              </a:lnSpc>
            </a:pPr>
            <a:endParaRPr lang="nl-NL" sz="1700" dirty="0"/>
          </a:p>
        </p:txBody>
      </p:sp>
      <p:sp>
        <p:nvSpPr>
          <p:cNvPr id="4" name="Tijdelijke aanduiding voor datum 3">
            <a:extLst>
              <a:ext uri="{FF2B5EF4-FFF2-40B4-BE49-F238E27FC236}">
                <a16:creationId xmlns="" xmlns:a16="http://schemas.microsoft.com/office/drawing/2014/main" id="{E0F67E2F-9B1E-D945-9CD3-397946F492F6}"/>
              </a:ext>
            </a:extLst>
          </p:cNvPr>
          <p:cNvSpPr>
            <a:spLocks noGrp="1"/>
          </p:cNvSpPr>
          <p:nvPr>
            <p:ph type="dt" sz="half" idx="2"/>
          </p:nvPr>
        </p:nvSpPr>
        <p:spPr/>
        <p:txBody>
          <a:bodyPr/>
          <a:lstStyle/>
          <a:p>
            <a:fld id="{88CCCF99-5EC8-3446-B3CD-894F3A649032}" type="datetime4">
              <a:rPr lang="nl-NL" smtClean="0">
                <a:solidFill>
                  <a:srgbClr val="808080">
                    <a:tint val="75000"/>
                  </a:srgbClr>
                </a:solidFill>
              </a:rPr>
              <a:pPr/>
              <a:t>28 september 2022</a:t>
            </a:fld>
            <a:endParaRPr lang="nl-NL" dirty="0">
              <a:solidFill>
                <a:srgbClr val="808080">
                  <a:tint val="75000"/>
                </a:srgbClr>
              </a:solidFill>
            </a:endParaRPr>
          </a:p>
        </p:txBody>
      </p:sp>
      <p:sp>
        <p:nvSpPr>
          <p:cNvPr id="5" name="Tijdelijke aanduiding voor dianummer 4">
            <a:extLst>
              <a:ext uri="{FF2B5EF4-FFF2-40B4-BE49-F238E27FC236}">
                <a16:creationId xmlns="" xmlns:a16="http://schemas.microsoft.com/office/drawing/2014/main" id="{3B627CB9-E7D9-A94E-B0D2-F93AD486231D}"/>
              </a:ext>
            </a:extLst>
          </p:cNvPr>
          <p:cNvSpPr>
            <a:spLocks noGrp="1"/>
          </p:cNvSpPr>
          <p:nvPr>
            <p:ph type="sldNum" sz="quarter" idx="4"/>
          </p:nvPr>
        </p:nvSpPr>
        <p:spPr/>
        <p:txBody>
          <a:bodyPr/>
          <a:lstStyle/>
          <a:p>
            <a:fld id="{05A8572B-78C7-3C45-93D9-DAB23B36C3D1}" type="slidenum">
              <a:rPr lang="nl-NL" smtClean="0">
                <a:solidFill>
                  <a:srgbClr val="808080">
                    <a:tint val="75000"/>
                  </a:srgbClr>
                </a:solidFill>
              </a:rPr>
              <a:pPr/>
              <a:t>9</a:t>
            </a:fld>
            <a:endParaRPr lang="nl-NL" dirty="0">
              <a:solidFill>
                <a:srgbClr val="808080">
                  <a:tint val="75000"/>
                </a:srgbClr>
              </a:solidFill>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380" y="1975306"/>
            <a:ext cx="3921211" cy="1465873"/>
          </a:xfrm>
          <a:prstGeom prst="rect">
            <a:avLst/>
          </a:prstGeom>
        </p:spPr>
      </p:pic>
    </p:spTree>
    <p:extLst>
      <p:ext uri="{BB962C8B-B14F-4D97-AF65-F5344CB8AC3E}">
        <p14:creationId xmlns:p14="http://schemas.microsoft.com/office/powerpoint/2010/main" val="2422117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Aangepast 12">
      <a:dk1>
        <a:srgbClr val="808080"/>
      </a:dk1>
      <a:lt1>
        <a:srgbClr val="FFFFFF"/>
      </a:lt1>
      <a:dk2>
        <a:srgbClr val="5B3466"/>
      </a:dk2>
      <a:lt2>
        <a:srgbClr val="82BEDE"/>
      </a:lt2>
      <a:accent1>
        <a:srgbClr val="663367"/>
      </a:accent1>
      <a:accent2>
        <a:srgbClr val="DFE1E2"/>
      </a:accent2>
      <a:accent3>
        <a:srgbClr val="37C0DD"/>
      </a:accent3>
      <a:accent4>
        <a:srgbClr val="F9BD5D"/>
      </a:accent4>
      <a:accent5>
        <a:srgbClr val="D1E02B"/>
      </a:accent5>
      <a:accent6>
        <a:srgbClr val="48A89B"/>
      </a:accent6>
      <a:hlink>
        <a:srgbClr val="000000"/>
      </a:hlink>
      <a:folHlink>
        <a:srgbClr val="5B34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FCFFA0E3617141AEB360AB81508546" ma:contentTypeVersion="16" ma:contentTypeDescription="Create a new document." ma:contentTypeScope="" ma:versionID="fcb32749db3d6bd09dcc153e57d1c004">
  <xsd:schema xmlns:xsd="http://www.w3.org/2001/XMLSchema" xmlns:xs="http://www.w3.org/2001/XMLSchema" xmlns:p="http://schemas.microsoft.com/office/2006/metadata/properties" xmlns:ns2="27c2f769-47a8-4b68-86b4-d78551aa356c" xmlns:ns3="2fb51d68-823b-4058-b355-b5fa638549c4" xmlns:ns4="3a65966a-6c18-4f65-af41-c48461925448" targetNamespace="http://schemas.microsoft.com/office/2006/metadata/properties" ma:root="true" ma:fieldsID="e940e97e7c2012107fcaf83a1ea8bf43" ns2:_="" ns3:_="" ns4:_="">
    <xsd:import namespace="27c2f769-47a8-4b68-86b4-d78551aa356c"/>
    <xsd:import namespace="2fb51d68-823b-4058-b355-b5fa638549c4"/>
    <xsd:import namespace="3a65966a-6c18-4f65-af41-c484619254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2f769-47a8-4b68-86b4-d78551aa3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53940b5-3134-4203-af87-55f89102078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51d68-823b-4058-b355-b5fa638549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65966a-6c18-4f65-af41-c4846192544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5c7fa3-829c-4275-b6e9-f4520ada7cba}" ma:internalName="TaxCatchAll" ma:showField="CatchAllData" ma:web="2fb51d68-823b-4058-b355-b5fa638549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7c2f769-47a8-4b68-86b4-d78551aa356c">
      <Terms xmlns="http://schemas.microsoft.com/office/infopath/2007/PartnerControls"/>
    </lcf76f155ced4ddcb4097134ff3c332f>
    <TaxCatchAll xmlns="3a65966a-6c18-4f65-af41-c48461925448" xsi:nil="true"/>
  </documentManagement>
</p:properties>
</file>

<file path=customXml/itemProps1.xml><?xml version="1.0" encoding="utf-8"?>
<ds:datastoreItem xmlns:ds="http://schemas.openxmlformats.org/officeDocument/2006/customXml" ds:itemID="{8D98AF0F-6BFC-47A1-A1D5-07ABEF39CF8C}"/>
</file>

<file path=customXml/itemProps2.xml><?xml version="1.0" encoding="utf-8"?>
<ds:datastoreItem xmlns:ds="http://schemas.openxmlformats.org/officeDocument/2006/customXml" ds:itemID="{41022181-7EA8-433C-A659-6D9DB576B129}"/>
</file>

<file path=customXml/itemProps3.xml><?xml version="1.0" encoding="utf-8"?>
<ds:datastoreItem xmlns:ds="http://schemas.openxmlformats.org/officeDocument/2006/customXml" ds:itemID="{9CE8FFC7-89D1-4968-9672-AFF54003FE22}"/>
</file>

<file path=docProps/app.xml><?xml version="1.0" encoding="utf-8"?>
<Properties xmlns="http://schemas.openxmlformats.org/officeDocument/2006/extended-properties" xmlns:vt="http://schemas.openxmlformats.org/officeDocument/2006/docPropsVTypes">
  <TotalTime>354</TotalTime>
  <Words>955</Words>
  <Application>Microsoft Office PowerPoint</Application>
  <PresentationFormat>Breedbeeld</PresentationFormat>
  <Paragraphs>189</Paragraphs>
  <Slides>14</Slides>
  <Notes>12</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14</vt:i4>
      </vt:variant>
    </vt:vector>
  </HeadingPairs>
  <TitlesOfParts>
    <vt:vector size="24" baseType="lpstr">
      <vt:lpstr>Arial</vt:lpstr>
      <vt:lpstr>Calibri</vt:lpstr>
      <vt:lpstr>Calibri Light</vt:lpstr>
      <vt:lpstr>Catharina Light</vt:lpstr>
      <vt:lpstr>Segoe UI</vt:lpstr>
      <vt:lpstr>Systeemlettertype regulier</vt:lpstr>
      <vt:lpstr>Verdana</vt:lpstr>
      <vt:lpstr>Wingdings</vt:lpstr>
      <vt:lpstr>Kantoorthema</vt:lpstr>
      <vt:lpstr>1_Kantoorthema</vt:lpstr>
      <vt:lpstr>HOE VERSPREID EN VERBIND JE DOOR  BEDSIDE TEACHING</vt:lpstr>
      <vt:lpstr>Hoe verspreid en verbind je door bedside teaching</vt:lpstr>
      <vt:lpstr>Inleiding</vt:lpstr>
      <vt:lpstr>Herkennen jullie dit? Hoe komt dit?</vt:lpstr>
      <vt:lpstr>PowerPoint-presentatie</vt:lpstr>
      <vt:lpstr>Thema’s</vt:lpstr>
      <vt:lpstr>Werkwijze</vt:lpstr>
      <vt:lpstr>Fases</vt:lpstr>
      <vt:lpstr>Fases</vt:lpstr>
      <vt:lpstr>Fases</vt:lpstr>
      <vt:lpstr>Na intensieve fase</vt:lpstr>
      <vt:lpstr>PowerPoint-presentatie</vt:lpstr>
      <vt:lpstr>Tot slot</vt:lpstr>
      <vt:lpstr>Bedankt voor jullie actieve deelname aan deze workshop! </vt:lpstr>
    </vt:vector>
  </TitlesOfParts>
  <Company>Catharina Ziekenhuis Eindhoven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Marjolein Groeneveld</dc:creator>
  <cp:lastModifiedBy>Marjolein Groeneveld</cp:lastModifiedBy>
  <cp:revision>22</cp:revision>
  <cp:lastPrinted>2022-09-26T13:22:29Z</cp:lastPrinted>
  <dcterms:created xsi:type="dcterms:W3CDTF">2022-08-26T14:21:04Z</dcterms:created>
  <dcterms:modified xsi:type="dcterms:W3CDTF">2022-09-28T07:52:36Z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0x01010087E8DBCFCEC9E243B7DB38363069CDB1</vt:lpwstr>
  </property>
</Properties>
</file>