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418" r:id="rId2"/>
    <p:sldId id="434" r:id="rId3"/>
    <p:sldId id="481" r:id="rId4"/>
    <p:sldId id="485" r:id="rId5"/>
    <p:sldId id="482" r:id="rId6"/>
    <p:sldId id="483" r:id="rId7"/>
    <p:sldId id="424" r:id="rId8"/>
    <p:sldId id="477" r:id="rId9"/>
    <p:sldId id="431" r:id="rId10"/>
    <p:sldId id="423" r:id="rId11"/>
    <p:sldId id="486" r:id="rId12"/>
    <p:sldId id="435" r:id="rId13"/>
    <p:sldId id="476" r:id="rId14"/>
    <p:sldId id="436" r:id="rId15"/>
    <p:sldId id="421" r:id="rId16"/>
    <p:sldId id="478" r:id="rId17"/>
    <p:sldId id="437" r:id="rId18"/>
    <p:sldId id="480" r:id="rId19"/>
    <p:sldId id="484" r:id="rId20"/>
    <p:sldId id="456" r:id="rId21"/>
    <p:sldId id="419" r:id="rId22"/>
  </p:sldIdLst>
  <p:sldSz cx="9144000" cy="514826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s, Joannette" initials="LJ" lastIdx="7" clrIdx="0">
    <p:extLst>
      <p:ext uri="{19B8F6BF-5375-455C-9EA6-DF929625EA0E}">
        <p15:presenceInfo xmlns:p15="http://schemas.microsoft.com/office/powerpoint/2012/main" userId="S-1-5-21-2567404496-329292078-3827933410-55310" providerId="AD"/>
      </p:ext>
    </p:extLst>
  </p:cmAuthor>
  <p:cmAuthor id="2" name="henrieke smeenge" initials="hs" lastIdx="1" clrIdx="1">
    <p:extLst>
      <p:ext uri="{19B8F6BF-5375-455C-9EA6-DF929625EA0E}">
        <p15:presenceInfo xmlns:p15="http://schemas.microsoft.com/office/powerpoint/2012/main" userId="f23155c8b361ba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66FFFF"/>
    <a:srgbClr val="00CCFF"/>
    <a:srgbClr val="00FF00"/>
    <a:srgbClr val="0099FF"/>
    <a:srgbClr val="4F84DB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3641" autoAdjust="0"/>
  </p:normalViewPr>
  <p:slideViewPr>
    <p:cSldViewPr snapToObjects="1">
      <p:cViewPr varScale="1">
        <p:scale>
          <a:sx n="85" d="100"/>
          <a:sy n="85" d="100"/>
        </p:scale>
        <p:origin x="1392" y="78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4DA2C-9C0B-4105-8363-7C405824DA4C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3FC0A-40ED-4ED4-84D4-65A3216B2E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49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736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39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11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2765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6889337-DBEF-4C04-B05A-5C5C7C53C5F0}" type="slidenum">
              <a:rPr lang="nl-NL" altLang="nl-NL" sz="1200"/>
              <a:pPr/>
              <a:t>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32952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2765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6889337-DBEF-4C04-B05A-5C5C7C53C5F0}" type="slidenum">
              <a:rPr lang="nl-NL" altLang="nl-NL" sz="1200"/>
              <a:pPr/>
              <a:t>11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07082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5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600" kern="1200" dirty="0">
              <a:solidFill>
                <a:srgbClr val="4A9F22"/>
              </a:solidFill>
              <a:latin typeface="Calibri" panose="020F0502020204030204" pitchFamily="34" charset="0"/>
              <a:ea typeface="ＭＳ Ｐゴシック" pitchFamily="-110" charset="-128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531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93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582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FC0A-40ED-4ED4-84D4-65A3216B2E8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39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43200" y="2116508"/>
            <a:ext cx="6019800" cy="457623"/>
          </a:xfrm>
        </p:spPr>
        <p:txBody>
          <a:bodyPr/>
          <a:lstStyle>
            <a:lvl1pPr>
              <a:defRPr sz="2778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743200" y="2688537"/>
            <a:ext cx="6019800" cy="343218"/>
          </a:xfrm>
        </p:spPr>
        <p:txBody>
          <a:bodyPr/>
          <a:lstStyle>
            <a:lvl1pPr marL="0" indent="0" algn="l">
              <a:buNone/>
              <a:defRPr sz="1652">
                <a:solidFill>
                  <a:srgbClr val="000000"/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CEDB9-9EFD-824F-8DC1-E4FD562BD158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D0290-318A-5B40-90F9-4CD3EC629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36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CEDB9-9EFD-824F-8DC1-E4FD562BD158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0290-318A-5B40-90F9-4CD3EC629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43000" y="536263"/>
            <a:ext cx="5572140" cy="54342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143000" y="1079691"/>
            <a:ext cx="7543800" cy="351918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4975-F48D-4BC8-8EC9-7923EE75F109}" type="datetime1">
              <a:rPr lang="nl-NL"/>
              <a:pPr>
                <a:defRPr/>
              </a:pPr>
              <a:t>27-09-2022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979EB5-BAA6-4A94-BBB8-F17CD501EE7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325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DD8F-730C-4360-B65B-5A0E4CD3F2B1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B0A3-F87C-4985-9074-14C84D9D9E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92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6457-8719-49B0-85CB-5C74280EF371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5EF6-DFD7-49F7-80A8-31676DD0E5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71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143001" y="529128"/>
            <a:ext cx="5572125" cy="6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  <a:br>
              <a:rPr lang="nl-NL" altLang="nl-NL"/>
            </a:br>
            <a:endParaRPr lang="nl-NL" alt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143000" y="1179810"/>
            <a:ext cx="7543800" cy="341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1">
                <a:solidFill>
                  <a:srgbClr val="898989"/>
                </a:solidFill>
              </a:defRPr>
            </a:lvl1pPr>
          </a:lstStyle>
          <a:p>
            <a:fld id="{7D3CEDB9-9EFD-824F-8DC1-E4FD562BD158}" type="datetimeFigureOut">
              <a:rPr lang="nl-NL" smtClean="0"/>
              <a:t>27-09-2022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1">
                <a:solidFill>
                  <a:srgbClr val="898989"/>
                </a:solidFill>
                <a:latin typeface="Arial" charset="0"/>
                <a:ea typeface="ＭＳ Ｐゴシック" pitchFamily="-106" charset="-128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1">
                <a:solidFill>
                  <a:srgbClr val="898989"/>
                </a:solidFill>
              </a:defRPr>
            </a:lvl1pPr>
          </a:lstStyle>
          <a:p>
            <a:fld id="{C9BD0290-318A-5B40-90F9-4CD3EC629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1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8" r:id="rId3"/>
    <p:sldLayoutId id="2147483679" r:id="rId4"/>
    <p:sldLayoutId id="2147483680" r:id="rId5"/>
  </p:sldLayoutIdLst>
  <p:txStyles>
    <p:titleStyle>
      <a:lvl1pPr algn="l" defTabSz="343220" rtl="0" eaLnBrk="1" fontAlgn="base" hangingPunct="1">
        <a:spcBef>
          <a:spcPct val="0"/>
        </a:spcBef>
        <a:spcAft>
          <a:spcPct val="0"/>
        </a:spcAft>
        <a:defRPr sz="2102" kern="1200">
          <a:solidFill>
            <a:srgbClr val="4A9F22"/>
          </a:solidFill>
          <a:latin typeface="+mn-lt"/>
          <a:ea typeface="ＭＳ Ｐゴシック" pitchFamily="-110" charset="-128"/>
          <a:cs typeface="Calibri"/>
        </a:defRPr>
      </a:lvl1pPr>
      <a:lvl2pPr algn="l" defTabSz="343220" rtl="0" eaLnBrk="1" fontAlgn="base" hangingPunct="1">
        <a:spcBef>
          <a:spcPct val="0"/>
        </a:spcBef>
        <a:spcAft>
          <a:spcPct val="0"/>
        </a:spcAft>
        <a:defRPr sz="2102">
          <a:solidFill>
            <a:srgbClr val="4A9F22"/>
          </a:solidFill>
          <a:latin typeface="Arial" charset="0"/>
          <a:ea typeface="ＭＳ Ｐゴシック" pitchFamily="-110" charset="-128"/>
          <a:cs typeface="Calibri" pitchFamily="-106" charset="0"/>
        </a:defRPr>
      </a:lvl2pPr>
      <a:lvl3pPr algn="l" defTabSz="343220" rtl="0" eaLnBrk="1" fontAlgn="base" hangingPunct="1">
        <a:spcBef>
          <a:spcPct val="0"/>
        </a:spcBef>
        <a:spcAft>
          <a:spcPct val="0"/>
        </a:spcAft>
        <a:defRPr sz="2102">
          <a:solidFill>
            <a:srgbClr val="4A9F22"/>
          </a:solidFill>
          <a:latin typeface="Arial" charset="0"/>
          <a:ea typeface="ＭＳ Ｐゴシック" pitchFamily="-110" charset="-128"/>
          <a:cs typeface="Calibri" pitchFamily="-106" charset="0"/>
        </a:defRPr>
      </a:lvl3pPr>
      <a:lvl4pPr algn="l" defTabSz="343220" rtl="0" eaLnBrk="1" fontAlgn="base" hangingPunct="1">
        <a:spcBef>
          <a:spcPct val="0"/>
        </a:spcBef>
        <a:spcAft>
          <a:spcPct val="0"/>
        </a:spcAft>
        <a:defRPr sz="2102">
          <a:solidFill>
            <a:srgbClr val="4A9F22"/>
          </a:solidFill>
          <a:latin typeface="Arial" charset="0"/>
          <a:ea typeface="ＭＳ Ｐゴシック" pitchFamily="-110" charset="-128"/>
          <a:cs typeface="Calibri" pitchFamily="-106" charset="0"/>
        </a:defRPr>
      </a:lvl4pPr>
      <a:lvl5pPr algn="l" defTabSz="343220" rtl="0" eaLnBrk="1" fontAlgn="base" hangingPunct="1">
        <a:spcBef>
          <a:spcPct val="0"/>
        </a:spcBef>
        <a:spcAft>
          <a:spcPct val="0"/>
        </a:spcAft>
        <a:defRPr sz="2102">
          <a:solidFill>
            <a:srgbClr val="4A9F22"/>
          </a:solidFill>
          <a:latin typeface="Arial" charset="0"/>
          <a:ea typeface="ＭＳ Ｐゴシック" pitchFamily="-110" charset="-128"/>
          <a:cs typeface="Calibri" pitchFamily="-106" charset="0"/>
        </a:defRPr>
      </a:lvl5pPr>
      <a:lvl6pPr marL="343220" algn="ctr" defTabSz="343220" rtl="0" eaLnBrk="1" fontAlgn="base" hangingPunct="1">
        <a:spcBef>
          <a:spcPct val="0"/>
        </a:spcBef>
        <a:spcAft>
          <a:spcPct val="0"/>
        </a:spcAft>
        <a:defRPr sz="3303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6440" algn="ctr" defTabSz="343220" rtl="0" eaLnBrk="1" fontAlgn="base" hangingPunct="1">
        <a:spcBef>
          <a:spcPct val="0"/>
        </a:spcBef>
        <a:spcAft>
          <a:spcPct val="0"/>
        </a:spcAft>
        <a:defRPr sz="3303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9660" algn="ctr" defTabSz="343220" rtl="0" eaLnBrk="1" fontAlgn="base" hangingPunct="1">
        <a:spcBef>
          <a:spcPct val="0"/>
        </a:spcBef>
        <a:spcAft>
          <a:spcPct val="0"/>
        </a:spcAft>
        <a:defRPr sz="3303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2880" algn="ctr" defTabSz="343220" rtl="0" eaLnBrk="1" fontAlgn="base" hangingPunct="1">
        <a:spcBef>
          <a:spcPct val="0"/>
        </a:spcBef>
        <a:spcAft>
          <a:spcPct val="0"/>
        </a:spcAft>
        <a:defRPr sz="3303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415" indent="-257415" algn="l" defTabSz="34322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733" indent="-214513" algn="l" defTabSz="34322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8050" indent="-171610" algn="l" defTabSz="34322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201270" indent="-171610" algn="l" defTabSz="34322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1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544490" indent="-171610" algn="l" defTabSz="34322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1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1887710" indent="-171610" algn="l" defTabSz="343220" rtl="0" eaLnBrk="1" latinLnBrk="0" hangingPunct="1">
        <a:spcBef>
          <a:spcPct val="20000"/>
        </a:spcBef>
        <a:buFont typeface="Arial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30" indent="-171610" algn="l" defTabSz="343220" rtl="0" eaLnBrk="1" latinLnBrk="0" hangingPunct="1">
        <a:spcBef>
          <a:spcPct val="20000"/>
        </a:spcBef>
        <a:buFont typeface="Arial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50" indent="-171610" algn="l" defTabSz="343220" rtl="0" eaLnBrk="1" latinLnBrk="0" hangingPunct="1">
        <a:spcBef>
          <a:spcPct val="20000"/>
        </a:spcBef>
        <a:buFont typeface="Arial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70" indent="-171610" algn="l" defTabSz="343220" rtl="0" eaLnBrk="1" latinLnBrk="0" hangingPunct="1">
        <a:spcBef>
          <a:spcPct val="20000"/>
        </a:spcBef>
        <a:buFont typeface="Arial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34322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kessels-smit.com/files/2020_Verdonschot_-_Van_kleine_doorbraak_naar_grootschalige_vernieuwing-111937992982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Zh5O1x_zhAhUCqaQKHeckDRQQjRx6BAgBEAU&amp;url=https://www.pinclipart.com/pindetail/hiixTx_download-transparent-work-in-progress-clipart-work-under/&amp;psig=AOvVaw33nHGVmHYRjFDtNWcPsw8Z&amp;ust=1556876558833376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9"/>
          <p:cNvSpPr>
            <a:spLocks noGrp="1"/>
          </p:cNvSpPr>
          <p:nvPr>
            <p:ph type="ctrTitle"/>
          </p:nvPr>
        </p:nvSpPr>
        <p:spPr>
          <a:xfrm>
            <a:off x="2434683" y="1694122"/>
            <a:ext cx="6310064" cy="1168042"/>
          </a:xfrm>
        </p:spPr>
        <p:txBody>
          <a:bodyPr>
            <a:noAutofit/>
          </a:bodyPr>
          <a:lstStyle/>
          <a:p>
            <a:pPr algn="ctr"/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nter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rofessioneel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amenwerken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eren</a:t>
            </a: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IPSEL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i="1" dirty="0">
                <a:latin typeface="Calibri" panose="020F0502020204030204" pitchFamily="34" charset="0"/>
                <a:cs typeface="Calibri" panose="020F0502020204030204" pitchFamily="34" charset="0"/>
              </a:rPr>
              <a:t>Workshop </a:t>
            </a:r>
            <a:r>
              <a:rPr lang="nl-NL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T.V.V.  29 september 2022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400" i="1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  </a:t>
            </a:r>
            <a:endParaRPr lang="nl-NL" sz="1400" i="1" dirty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sp>
        <p:nvSpPr>
          <p:cNvPr id="6" name="Ondertitel 2"/>
          <p:cNvSpPr txBox="1">
            <a:spLocks/>
          </p:cNvSpPr>
          <p:nvPr/>
        </p:nvSpPr>
        <p:spPr bwMode="auto">
          <a:xfrm>
            <a:off x="2555776" y="4086299"/>
            <a:ext cx="468052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34322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52" kern="1200">
                <a:solidFill>
                  <a:srgbClr val="0000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343220" indent="0" algn="ctr" defTabSz="34322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686440" indent="0" algn="ctr" defTabSz="34322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029660" indent="0" algn="ctr" defTabSz="34322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1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372880" indent="0" algn="ctr" defTabSz="34322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1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1716100" indent="0" algn="ctr" defTabSz="343220" rtl="0" eaLnBrk="1" latinLnBrk="0" hangingPunct="1">
              <a:spcBef>
                <a:spcPct val="20000"/>
              </a:spcBef>
              <a:buFont typeface="Arial"/>
              <a:buNone/>
              <a:defRPr sz="15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9320" indent="0" algn="ctr" defTabSz="343220" rtl="0" eaLnBrk="1" latinLnBrk="0" hangingPunct="1">
              <a:spcBef>
                <a:spcPct val="20000"/>
              </a:spcBef>
              <a:buFont typeface="Arial"/>
              <a:buNone/>
              <a:defRPr sz="15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2540" indent="0" algn="ctr" defTabSz="343220" rtl="0" eaLnBrk="1" latinLnBrk="0" hangingPunct="1">
              <a:spcBef>
                <a:spcPct val="20000"/>
              </a:spcBef>
              <a:buFont typeface="Arial"/>
              <a:buNone/>
              <a:defRPr sz="15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5760" indent="0" algn="ctr" defTabSz="343220" rtl="0" eaLnBrk="1" latinLnBrk="0" hangingPunct="1">
              <a:spcBef>
                <a:spcPct val="20000"/>
              </a:spcBef>
              <a:buFont typeface="Arial"/>
              <a:buNone/>
              <a:defRPr sz="15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1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Nynke Veltman, klinisch geriater, programmaleider IPSEL</a:t>
            </a:r>
          </a:p>
          <a:p>
            <a:r>
              <a:rPr lang="nl-NL" altLang="nl-NL" sz="1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Joannette Los, onderwijskundige </a:t>
            </a:r>
            <a:r>
              <a:rPr lang="nl-NL" altLang="nl-NL" sz="1200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IPSEL</a:t>
            </a:r>
          </a:p>
          <a:p>
            <a:r>
              <a:rPr lang="nl-NL" altLang="nl-NL" sz="1200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Anja van Vloten, manager zorg &amp; bedrijfsvoering </a:t>
            </a:r>
            <a:endParaRPr lang="nl-NL" altLang="nl-NL" sz="12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9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269875"/>
            <a:ext cx="5572125" cy="650683"/>
          </a:xfrm>
        </p:spPr>
        <p:txBody>
          <a:bodyPr/>
          <a:lstStyle/>
          <a:p>
            <a:r>
              <a:rPr lang="nl-NL" altLang="nl-NL" sz="2800" dirty="0">
                <a:latin typeface="Calibri" panose="020F0502020204030204" pitchFamily="34" charset="0"/>
              </a:rPr>
              <a:t>IPSEL</a:t>
            </a:r>
            <a:endParaRPr lang="nl-NL" sz="2800" dirty="0">
              <a:latin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6440">
              <a:lnSpc>
                <a:spcPct val="110000"/>
              </a:lnSpc>
              <a:spcBef>
                <a:spcPts val="225"/>
              </a:spcBef>
              <a:buNone/>
            </a:pPr>
            <a:r>
              <a:rPr lang="nl-NL" altLang="nl-NL" sz="1600" dirty="0">
                <a:latin typeface="Calibri" panose="020F0502020204030204" pitchFamily="34" charset="0"/>
              </a:rPr>
              <a:t>De kern van het </a:t>
            </a:r>
            <a:r>
              <a:rPr lang="nl-NL" altLang="nl-NL" sz="1600" b="1" dirty="0">
                <a:latin typeface="Calibri" panose="020F0502020204030204" pitchFamily="34" charset="0"/>
              </a:rPr>
              <a:t>interprofessioneel samenwerken </a:t>
            </a:r>
            <a:r>
              <a:rPr lang="nl-NL" altLang="nl-NL" sz="1600" dirty="0">
                <a:latin typeface="Calibri" panose="020F0502020204030204" pitchFamily="34" charset="0"/>
              </a:rPr>
              <a:t>is dat zorgprofessionals, die uit verschillende disciplines betrokken zijn in de zorg voor de patiënt, </a:t>
            </a:r>
            <a:r>
              <a:rPr lang="nl-NL" altLang="nl-NL" sz="1600" b="1" dirty="0">
                <a:latin typeface="Calibri" panose="020F0502020204030204" pitchFamily="34" charset="0"/>
              </a:rPr>
              <a:t>gezamenlijk verantwoordelijk </a:t>
            </a:r>
            <a:r>
              <a:rPr lang="nl-NL" altLang="nl-NL" sz="1600" dirty="0">
                <a:latin typeface="Calibri" panose="020F0502020204030204" pitchFamily="34" charset="0"/>
              </a:rPr>
              <a:t>zijn voor de </a:t>
            </a:r>
            <a:r>
              <a:rPr lang="nl-NL" altLang="nl-NL" sz="1600" dirty="0" smtClean="0">
                <a:latin typeface="Calibri" panose="020F0502020204030204" pitchFamily="34" charset="0"/>
              </a:rPr>
              <a:t>patiënt  </a:t>
            </a:r>
            <a:r>
              <a:rPr lang="nl-NL" altLang="nl-NL" sz="1600" i="1" dirty="0" smtClean="0">
                <a:latin typeface="Calibri" panose="020F0502020204030204" pitchFamily="34" charset="0"/>
              </a:rPr>
              <a:t>uitkomsten.</a:t>
            </a:r>
            <a:endParaRPr lang="nl-NL" altLang="nl-NL" sz="1600" dirty="0">
              <a:latin typeface="Calibri" panose="020F0502020204030204" pitchFamily="34" charset="0"/>
            </a:endParaRPr>
          </a:p>
          <a:p>
            <a:pPr marL="0" indent="0" defTabSz="686440">
              <a:lnSpc>
                <a:spcPct val="110000"/>
              </a:lnSpc>
              <a:spcBef>
                <a:spcPts val="225"/>
              </a:spcBef>
              <a:buNone/>
            </a:pPr>
            <a:endParaRPr lang="nl-NL" altLang="nl-NL" sz="1600" dirty="0">
              <a:latin typeface="Calibri" panose="020F0502020204030204" pitchFamily="34" charset="0"/>
            </a:endParaRPr>
          </a:p>
          <a:p>
            <a:pPr marL="0" indent="0" defTabSz="686440">
              <a:lnSpc>
                <a:spcPct val="110000"/>
              </a:lnSpc>
              <a:spcBef>
                <a:spcPts val="225"/>
              </a:spcBef>
              <a:buNone/>
            </a:pPr>
            <a:r>
              <a:rPr lang="nl-NL" altLang="nl-NL" sz="1600" dirty="0">
                <a:latin typeface="Calibri" panose="020F0502020204030204" pitchFamily="34" charset="0"/>
              </a:rPr>
              <a:t>Feedback, reflectie en elkaar (</a:t>
            </a:r>
            <a:r>
              <a:rPr lang="nl-NL" altLang="nl-NL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aan</a:t>
            </a:r>
            <a:r>
              <a:rPr lang="nl-NL" altLang="nl-NL" sz="1600" dirty="0">
                <a:latin typeface="Calibri" panose="020F0502020204030204" pitchFamily="34" charset="0"/>
              </a:rPr>
              <a:t>)spreken zijn hierin belangrijke principes. Dit is </a:t>
            </a:r>
            <a:r>
              <a:rPr lang="nl-NL" altLang="nl-NL" sz="1600" b="1" dirty="0">
                <a:latin typeface="Calibri" panose="020F0502020204030204" pitchFamily="34" charset="0"/>
              </a:rPr>
              <a:t>interprofessioneel leren</a:t>
            </a:r>
            <a:r>
              <a:rPr lang="nl-NL" altLang="nl-NL" sz="1600" dirty="0">
                <a:latin typeface="Calibri" panose="020F0502020204030204" pitchFamily="34" charset="0"/>
              </a:rPr>
              <a:t>; een leerproces waarbij zorgprofessionals met, van én over elkaar leren.</a:t>
            </a:r>
          </a:p>
          <a:p>
            <a:pPr marL="0" indent="0" defTabSz="686440">
              <a:lnSpc>
                <a:spcPct val="110000"/>
              </a:lnSpc>
              <a:spcBef>
                <a:spcPts val="225"/>
              </a:spcBef>
              <a:buNone/>
            </a:pPr>
            <a:endParaRPr lang="nl-NL" altLang="nl-NL" sz="1600" dirty="0">
              <a:latin typeface="Calibri" panose="020F0502020204030204" pitchFamily="34" charset="0"/>
            </a:endParaRPr>
          </a:p>
          <a:p>
            <a:pPr marL="0" indent="0" defTabSz="686440">
              <a:lnSpc>
                <a:spcPct val="110000"/>
              </a:lnSpc>
              <a:spcBef>
                <a:spcPts val="225"/>
              </a:spcBef>
              <a:buNone/>
            </a:pPr>
            <a:r>
              <a:rPr lang="nl-NL" altLang="nl-NL" sz="1600" dirty="0">
                <a:latin typeface="Calibri" panose="020F0502020204030204" pitchFamily="34" charset="0"/>
              </a:rPr>
              <a:t>Het programma heeft tot doel samenwerkingsvaardigheden van zorgprofessionals in teams te versterken waarbij de medisch specialist een </a:t>
            </a:r>
            <a:r>
              <a:rPr lang="nl-NL" altLang="nl-NL" sz="1600" b="1" dirty="0">
                <a:latin typeface="Calibri" panose="020F0502020204030204" pitchFamily="34" charset="0"/>
              </a:rPr>
              <a:t>rolmodelfunctie</a:t>
            </a:r>
            <a:r>
              <a:rPr lang="nl-NL" altLang="nl-NL" sz="1600" dirty="0">
                <a:latin typeface="Calibri" panose="020F0502020204030204" pitchFamily="34" charset="0"/>
              </a:rPr>
              <a:t> heeft.</a:t>
            </a:r>
          </a:p>
          <a:p>
            <a:endParaRPr lang="nl-N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372200" y="219765"/>
            <a:ext cx="2549029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7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4"/>
          <p:cNvSpPr/>
          <p:nvPr/>
        </p:nvSpPr>
        <p:spPr bwMode="auto">
          <a:xfrm>
            <a:off x="1869163" y="4235399"/>
            <a:ext cx="6000348" cy="662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1462" tIns="31462" rIns="31462" bIns="31462" spcCol="1270" anchor="ctr"/>
          <a:lstStyle/>
          <a:p>
            <a:pPr algn="ctr" defTabSz="367055">
              <a:defRPr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Interprofessionele samenwerking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  <a:sym typeface="Wingdings" panose="05000000000000000000" pitchFamily="2" charset="2"/>
              </a:rPr>
              <a:t>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van sequentieel naar interactief! </a:t>
            </a:r>
          </a:p>
          <a:p>
            <a:pPr defTabSz="367055">
              <a:spcAft>
                <a:spcPct val="35000"/>
              </a:spcAft>
              <a:defRPr/>
            </a:pPr>
            <a:endParaRPr lang="nl-NL" sz="1600" dirty="0">
              <a:solidFill>
                <a:srgbClr val="4A9F22"/>
              </a:solidFill>
              <a:latin typeface="Calibri" panose="020F0502020204030204" pitchFamily="34" charset="0"/>
              <a:ea typeface="ＭＳ Ｐゴシック" pitchFamily="-110" charset="-128"/>
              <a:cs typeface="Calibri"/>
            </a:endParaRPr>
          </a:p>
        </p:txBody>
      </p:sp>
      <p:sp>
        <p:nvSpPr>
          <p:cNvPr id="25" name="Afgeronde rechthoek 4"/>
          <p:cNvSpPr/>
          <p:nvPr/>
        </p:nvSpPr>
        <p:spPr bwMode="auto">
          <a:xfrm>
            <a:off x="4218058" y="3115176"/>
            <a:ext cx="2227338" cy="5648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1462" tIns="31462" rIns="31462" bIns="31462" spcCol="1270" anchor="ctr"/>
          <a:lstStyle/>
          <a:p>
            <a:pPr algn="ctr" defTabSz="367055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826" i="1" dirty="0"/>
              <a:t> </a:t>
            </a:r>
            <a:endParaRPr lang="nl-NL" sz="826" dirty="0"/>
          </a:p>
        </p:txBody>
      </p:sp>
      <p:pic>
        <p:nvPicPr>
          <p:cNvPr id="26628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10" y="681668"/>
            <a:ext cx="3842129" cy="355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itel 1"/>
          <p:cNvSpPr txBox="1">
            <a:spLocks/>
          </p:cNvSpPr>
          <p:nvPr/>
        </p:nvSpPr>
        <p:spPr bwMode="auto">
          <a:xfrm>
            <a:off x="1000157" y="19068"/>
            <a:ext cx="4311670" cy="54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Wat vraagt het van ons?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574" y="64137"/>
            <a:ext cx="3042168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755576" y="438150"/>
            <a:ext cx="5572125" cy="571500"/>
          </a:xfrm>
        </p:spPr>
        <p:txBody>
          <a:bodyPr/>
          <a:lstStyle/>
          <a:p>
            <a:r>
              <a:rPr lang="nl-NL" altLang="nl-NL" sz="2800" dirty="0">
                <a:latin typeface="Calibri" panose="020F0502020204030204" pitchFamily="34" charset="0"/>
              </a:rPr>
              <a:t>Wat vraagt het van ons</a:t>
            </a:r>
            <a:r>
              <a:rPr lang="nl-NL" altLang="nl-NL" sz="2800" dirty="0" smtClean="0">
                <a:latin typeface="Calibri" panose="020F0502020204030204" pitchFamily="34" charset="0"/>
              </a:rPr>
              <a:t>?</a:t>
            </a:r>
            <a:endParaRPr lang="nl-NL" sz="2800" dirty="0">
              <a:solidFill>
                <a:srgbClr val="44A226"/>
              </a:solidFill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pic>
        <p:nvPicPr>
          <p:cNvPr id="6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79"/>
            <a:ext cx="3773166" cy="227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70173" y="2359347"/>
            <a:ext cx="7534275" cy="2159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nl-NL" altLang="nl-NL" sz="1600" b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Beelden over elkaar.....</a:t>
            </a:r>
            <a:endParaRPr lang="nl-NL" altLang="nl-NL" sz="1600" i="1" u="sng" dirty="0" smtClean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nl-NL" altLang="nl-NL" sz="1600" i="1" u="sng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Artsen over verpleegkundigen</a:t>
            </a:r>
            <a:r>
              <a:rPr lang="nl-NL" altLang="nl-NL" sz="16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nl-NL" altLang="nl-NL" sz="16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“Verpleegkundigen organiseren informatie slecht, gebruiken weinig logica, voegen overbodige informatie aan hun boodschap toe, worden pas heel laat concreet”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nl-NL" altLang="nl-NL" sz="1600" i="1" u="sng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Verpleegkundigen over artsen</a:t>
            </a:r>
            <a:r>
              <a:rPr lang="nl-NL" altLang="nl-NL" sz="1600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nl-NL" altLang="nl-NL" sz="1600" i="1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nl-NL" altLang="nl-NL" sz="16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Artsen hebben weinig aandacht voor de totale patiënt, zij bespreken minder vaak het doel van bepaalde zorg”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endParaRPr lang="nl-NL" altLang="nl-NL" sz="1600" dirty="0" smtClean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Afgeronde rechthoek 4"/>
          <p:cNvSpPr/>
          <p:nvPr/>
        </p:nvSpPr>
        <p:spPr bwMode="auto">
          <a:xfrm>
            <a:off x="1043608" y="4590355"/>
            <a:ext cx="7488882" cy="4605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41910" tIns="41910" rIns="41910" bIns="41910" spcCol="1270" anchor="ctr"/>
          <a:lstStyle/>
          <a:p>
            <a:pPr algn="ctr" defTabSz="488950">
              <a:spcAft>
                <a:spcPts val="0"/>
              </a:spcAft>
              <a:defRPr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Interprofessionele samenwerking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  <a:sym typeface="Wingdings" panose="05000000000000000000" pitchFamily="2" charset="2"/>
              </a:rPr>
              <a:t> gemeenschappelijke taal!</a:t>
            </a:r>
            <a:endParaRPr lang="nl-NL" sz="1600" dirty="0">
              <a:solidFill>
                <a:srgbClr val="4A9F22"/>
              </a:solidFill>
              <a:latin typeface="Calibri" panose="020F0502020204030204" pitchFamily="34" charset="0"/>
              <a:ea typeface="ＭＳ Ｐゴシック" pitchFamily="-110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8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4"/>
          <p:cNvSpPr/>
          <p:nvPr/>
        </p:nvSpPr>
        <p:spPr bwMode="auto">
          <a:xfrm>
            <a:off x="1619672" y="4014291"/>
            <a:ext cx="6744543" cy="662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1462" tIns="31462" rIns="31462" bIns="31462" spcCol="1270" anchor="ctr"/>
          <a:lstStyle/>
          <a:p>
            <a:pPr algn="ctr" defTabSz="367055">
              <a:defRPr/>
            </a:pPr>
            <a:endParaRPr lang="nl-NL" sz="1652" dirty="0">
              <a:latin typeface="Calibri" panose="020F0502020204030204" pitchFamily="34" charset="0"/>
            </a:endParaRPr>
          </a:p>
          <a:p>
            <a:pPr algn="ctr" defTabSz="367055">
              <a:defRPr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Interprofessioneel leren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  <a:sym typeface="Wingdings" panose="05000000000000000000" pitchFamily="2" charset="2"/>
              </a:rPr>
              <a:t>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zorgprofessionals leren over van én met  elkaar</a:t>
            </a:r>
          </a:p>
          <a:p>
            <a:pPr algn="ctr" defTabSz="367055">
              <a:defRPr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Elkaars professionele rol (weer) leren kennen</a:t>
            </a:r>
          </a:p>
          <a:p>
            <a:pPr defTabSz="367055">
              <a:defRPr/>
            </a:pPr>
            <a:endParaRPr lang="nl-NL" sz="1501" i="1" dirty="0">
              <a:latin typeface="Calibri" panose="020F0502020204030204" pitchFamily="34" charset="0"/>
            </a:endParaRPr>
          </a:p>
        </p:txBody>
      </p:sp>
      <p:sp>
        <p:nvSpPr>
          <p:cNvPr id="25" name="Afgeronde rechthoek 4"/>
          <p:cNvSpPr/>
          <p:nvPr/>
        </p:nvSpPr>
        <p:spPr bwMode="auto">
          <a:xfrm>
            <a:off x="4218058" y="3115176"/>
            <a:ext cx="2227338" cy="5648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1462" tIns="31462" rIns="31462" bIns="31462" spcCol="1270" anchor="ctr"/>
          <a:lstStyle/>
          <a:p>
            <a:pPr algn="ctr" defTabSz="367055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826" i="1" dirty="0"/>
              <a:t> </a:t>
            </a:r>
            <a:endParaRPr lang="nl-NL" sz="826" dirty="0"/>
          </a:p>
        </p:txBody>
      </p:sp>
      <p:sp>
        <p:nvSpPr>
          <p:cNvPr id="28676" name="Titel 1"/>
          <p:cNvSpPr txBox="1">
            <a:spLocks/>
          </p:cNvSpPr>
          <p:nvPr/>
        </p:nvSpPr>
        <p:spPr bwMode="auto">
          <a:xfrm>
            <a:off x="1020057" y="45701"/>
            <a:ext cx="4311670" cy="54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Wat vraagt het van ons? </a:t>
            </a:r>
          </a:p>
        </p:txBody>
      </p:sp>
      <p:pic>
        <p:nvPicPr>
          <p:cNvPr id="28677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8513" r="1790" b="2008"/>
          <a:stretch>
            <a:fillRect/>
          </a:stretch>
        </p:blipFill>
        <p:spPr>
          <a:xfrm>
            <a:off x="2358963" y="844935"/>
            <a:ext cx="4429650" cy="2951908"/>
          </a:xfr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196046" y="75592"/>
            <a:ext cx="2869200" cy="12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Competenties</a:t>
            </a:r>
            <a:endParaRPr lang="nl-NL" dirty="0"/>
          </a:p>
        </p:txBody>
      </p:sp>
      <p:sp>
        <p:nvSpPr>
          <p:cNvPr id="4" name="Rechthoek: afgeronde hoeken 1">
            <a:extLst>
              <a:ext uri="{FF2B5EF4-FFF2-40B4-BE49-F238E27FC236}">
                <a16:creationId xmlns:a16="http://schemas.microsoft.com/office/drawing/2014/main" id="{CC94208B-5EDB-402C-A9F8-BD0800C8C144}"/>
              </a:ext>
            </a:extLst>
          </p:cNvPr>
          <p:cNvSpPr/>
          <p:nvPr/>
        </p:nvSpPr>
        <p:spPr>
          <a:xfrm>
            <a:off x="2555776" y="1164509"/>
            <a:ext cx="4248472" cy="341528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nl-NL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Kerncompetenties interprofessioneel werken ⁱ</a:t>
            </a:r>
            <a:endParaRPr lang="nl-NL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Waarden en ethiek, gericht op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patiënten </a:t>
            </a: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participatie</a:t>
            </a:r>
            <a:endParaRPr lang="nl-N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Interprofessionele communicatie, gericht op het spreken van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één taal en het afstemmen van communicatie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de patiënt en andere </a:t>
            </a: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zorgprofessionals</a:t>
            </a:r>
          </a:p>
          <a:p>
            <a:pPr>
              <a:spcBef>
                <a:spcPts val="600"/>
              </a:spcBef>
            </a:pP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Rollen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verantwoordelijkheden, gericht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het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kennen van eigen rol en verantwoordelijkheid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 van andere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zorgprofessionals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complementair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kunnen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samenwerken </a:t>
            </a:r>
            <a:endParaRPr lang="nl-NL" sz="11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Teamwerk,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gericht op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samenwerken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coördineren van </a:t>
            </a: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</a:t>
            </a:r>
          </a:p>
          <a:p>
            <a:pPr>
              <a:spcBef>
                <a:spcPts val="600"/>
              </a:spcBef>
            </a:pPr>
            <a:endParaRPr lang="nl-NL" sz="110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9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ⁱ bron</a:t>
            </a:r>
            <a:r>
              <a:rPr lang="nl-NL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9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Handboek interprofessioneel samenwerken in zorg en welzijn, 2018</a:t>
            </a:r>
            <a:endParaRPr lang="nl-NL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798267"/>
            <a:ext cx="1683232" cy="5143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934" y="4282559"/>
            <a:ext cx="878210" cy="2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: afgeronde hoeken 2">
            <a:extLst>
              <a:ext uri="{FF2B5EF4-FFF2-40B4-BE49-F238E27FC236}">
                <a16:creationId xmlns:a16="http://schemas.microsoft.com/office/drawing/2014/main" id="{274582C8-D106-4861-86AE-39741BF263DB}"/>
              </a:ext>
            </a:extLst>
          </p:cNvPr>
          <p:cNvSpPr/>
          <p:nvPr/>
        </p:nvSpPr>
        <p:spPr>
          <a:xfrm>
            <a:off x="6325379" y="849387"/>
            <a:ext cx="2664000" cy="18002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gesprek over zorg </a:t>
            </a:r>
          </a:p>
          <a:p>
            <a:pPr>
              <a:spcBef>
                <a:spcPts val="600"/>
              </a:spcBef>
            </a:pPr>
            <a:r>
              <a:rPr lang="nl-NL" altLang="nl-NL" sz="11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</a:t>
            </a:r>
            <a:r>
              <a:rPr lang="nl-NL" altLang="nl-NL" sz="11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‘Het gesprek over zorg’ wordt op de werkplek </a:t>
            </a:r>
            <a:r>
              <a:rPr 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interprofessioneel gereflecteerd op- en gewerkt aan (het verbeteren van) de zorg</a:t>
            </a:r>
            <a:r>
              <a:rPr 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en de daarvoor noodzakelijke samenwerking. Daarbij wordt </a:t>
            </a:r>
            <a:r>
              <a:rPr 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geleerd over, van en met elkaar</a:t>
            </a:r>
            <a:r>
              <a:rPr 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</a:t>
            </a: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l-NL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hoek: afgeronde hoeken 5">
            <a:extLst>
              <a:ext uri="{FF2B5EF4-FFF2-40B4-BE49-F238E27FC236}">
                <a16:creationId xmlns:a16="http://schemas.microsoft.com/office/drawing/2014/main" id="{4BAF55C6-2A30-43F0-997F-810B901A7AB8}"/>
              </a:ext>
            </a:extLst>
          </p:cNvPr>
          <p:cNvSpPr/>
          <p:nvPr/>
        </p:nvSpPr>
        <p:spPr>
          <a:xfrm>
            <a:off x="119775" y="845759"/>
            <a:ext cx="2664000" cy="180382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Leren van wat goed gaat in praktijk</a:t>
            </a:r>
            <a:endParaRPr lang="nl-NL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Bestaande </a:t>
            </a:r>
            <a:r>
              <a:rPr lang="nl-NL" sz="1100" dirty="0">
                <a:latin typeface="Calibri" panose="020F0502020204030204" pitchFamily="34" charset="0"/>
                <a:cs typeface="Calibri" panose="020F0502020204030204" pitchFamily="34" charset="0"/>
              </a:rPr>
              <a:t>goede praktijken van interprofessionele samenwerking in huis worden versterkt en verbonden.</a:t>
            </a:r>
          </a:p>
          <a:p>
            <a:pPr>
              <a:spcBef>
                <a:spcPts val="600"/>
              </a:spcBef>
            </a:pPr>
            <a:r>
              <a:rPr 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Daarnaast worden </a:t>
            </a:r>
            <a:r>
              <a:rPr lang="nl-NL" sz="11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best </a:t>
            </a:r>
            <a:r>
              <a:rPr lang="nl-NL" sz="110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practices</a:t>
            </a:r>
            <a:r>
              <a:rPr lang="nl-NL" sz="11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en praktijkverhalen op lokaal en organisatieniveau gedeeld, waarbij geleerd wordt van wat goed gaat!  </a:t>
            </a:r>
            <a:endParaRPr lang="nl-NL" altLang="nl-NL" sz="11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hoek: afgeronde hoeken 1">
            <a:extLst>
              <a:ext uri="{FF2B5EF4-FFF2-40B4-BE49-F238E27FC236}">
                <a16:creationId xmlns:a16="http://schemas.microsoft.com/office/drawing/2014/main" id="{CC94208B-5EDB-402C-A9F8-BD0800C8C144}"/>
              </a:ext>
            </a:extLst>
          </p:cNvPr>
          <p:cNvSpPr/>
          <p:nvPr/>
        </p:nvSpPr>
        <p:spPr>
          <a:xfrm>
            <a:off x="2879341" y="845758"/>
            <a:ext cx="3350471" cy="359021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Kerncompetenties</a:t>
            </a:r>
            <a:endParaRPr lang="nl-N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(bron: Interprofessional Education Collaborative Expert Panel, 2016)</a:t>
            </a:r>
          </a:p>
          <a:p>
            <a:pPr>
              <a:spcBef>
                <a:spcPts val="600"/>
              </a:spcBef>
            </a:pPr>
            <a:endParaRPr lang="nl-NL" sz="11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Waarden en ethiek, gericht op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patiënten </a:t>
            </a: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participatie</a:t>
            </a:r>
            <a:endParaRPr lang="nl-N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Interprofessionele communicatie, gericht op het spreken van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één taal en het afstemmen van communicatie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de patiënt en andere </a:t>
            </a: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zorgprofessionals</a:t>
            </a:r>
          </a:p>
          <a:p>
            <a:pPr>
              <a:spcBef>
                <a:spcPts val="600"/>
              </a:spcBef>
            </a:pP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Rollen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verantwoordelijkheden, gericht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het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kennen van eigen rol en verantwoordelijkheid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 van andere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zorgprofessionals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complementair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kunnen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samenwerken </a:t>
            </a:r>
            <a:endParaRPr lang="nl-NL" sz="11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Teamwerk,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gericht op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samenwerken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coördineren van </a:t>
            </a: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</a:t>
            </a: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hoek: afgeronde hoeken 1">
            <a:extLst>
              <a:ext uri="{FF2B5EF4-FFF2-40B4-BE49-F238E27FC236}">
                <a16:creationId xmlns:a16="http://schemas.microsoft.com/office/drawing/2014/main" id="{CC94208B-5EDB-402C-A9F8-BD0800C8C144}"/>
              </a:ext>
            </a:extLst>
          </p:cNvPr>
          <p:cNvSpPr/>
          <p:nvPr/>
        </p:nvSpPr>
        <p:spPr>
          <a:xfrm>
            <a:off x="119775" y="2780479"/>
            <a:ext cx="2664000" cy="1656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Interprofessioneel opleiden 2025</a:t>
            </a:r>
            <a:endParaRPr lang="nl-N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ZGV </a:t>
            </a: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een opleidingsziekenhuis waar gewerkt wordt aan een interprofessioneel leerklimaat. </a:t>
            </a:r>
          </a:p>
          <a:p>
            <a:pPr>
              <a:spcBef>
                <a:spcPts val="600"/>
              </a:spcBef>
            </a:pPr>
            <a:r>
              <a:rPr lang="nl-N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IPSEL programma biedt professionalisering en profileringsruimte voor </a:t>
            </a:r>
            <a:r>
              <a:rPr lang="nl-NL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zorgprofessionals. </a:t>
            </a: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nl-NL" sz="11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373" y="4530656"/>
            <a:ext cx="9144000" cy="6001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00" dirty="0" smtClean="0">
                <a:latin typeface="Calibri" panose="020F0502020204030204" pitchFamily="34" charset="0"/>
              </a:rPr>
              <a:t>Complexe</a:t>
            </a:r>
            <a:r>
              <a:rPr lang="nl-NL" sz="1100" dirty="0">
                <a:latin typeface="Calibri" panose="020F0502020204030204" pitchFamily="34" charset="0"/>
              </a:rPr>
              <a:t>,</a:t>
            </a:r>
            <a:r>
              <a:rPr lang="nl-NL" sz="1100" dirty="0" smtClean="0">
                <a:latin typeface="Calibri" panose="020F0502020204030204" pitchFamily="34" charset="0"/>
              </a:rPr>
              <a:t> persoonsgerichte zorg vraagt </a:t>
            </a:r>
            <a:r>
              <a:rPr lang="nl-NL" sz="1100" dirty="0">
                <a:latin typeface="Calibri" panose="020F0502020204030204" pitchFamily="34" charset="0"/>
              </a:rPr>
              <a:t>een interprofessioneel team dat gezamenlijk </a:t>
            </a:r>
            <a:r>
              <a:rPr lang="nl-NL" sz="1100" dirty="0" smtClean="0">
                <a:latin typeface="Calibri" panose="020F0502020204030204" pitchFamily="34" charset="0"/>
              </a:rPr>
              <a:t>(met de patiënt) de </a:t>
            </a:r>
            <a:r>
              <a:rPr lang="nl-NL" sz="1100" dirty="0">
                <a:latin typeface="Calibri" panose="020F0502020204030204" pitchFamily="34" charset="0"/>
              </a:rPr>
              <a:t>verantwoordelijkheid neemt voor de </a:t>
            </a:r>
            <a:r>
              <a:rPr lang="nl-NL" sz="1100" dirty="0" smtClean="0">
                <a:latin typeface="Calibri" panose="020F0502020204030204" pitchFamily="34" charset="0"/>
              </a:rPr>
              <a:t>patiënt. </a:t>
            </a:r>
          </a:p>
          <a:p>
            <a:pPr algn="ctr"/>
            <a:r>
              <a:rPr lang="nl-NL" sz="1100" dirty="0" smtClean="0">
                <a:latin typeface="Calibri" panose="020F0502020204030204" pitchFamily="34" charset="0"/>
              </a:rPr>
              <a:t> </a:t>
            </a:r>
            <a:r>
              <a:rPr lang="nl-NL" sz="1100" dirty="0">
                <a:latin typeface="Calibri" panose="020F0502020204030204" pitchFamily="34" charset="0"/>
              </a:rPr>
              <a:t>Het is daarbij van belang dat tijdens dit samenwerken veel interactie plaatsvindt waarbij over, van en met elkaar geleerd wordt (interprofessioneel leren</a:t>
            </a:r>
            <a:r>
              <a:rPr lang="nl-NL" sz="1100" dirty="0" smtClean="0">
                <a:latin typeface="Calibri" panose="020F0502020204030204" pitchFamily="34" charset="0"/>
              </a:rPr>
              <a:t>).  </a:t>
            </a:r>
            <a:r>
              <a:rPr lang="nl-NL" sz="1100" dirty="0">
                <a:latin typeface="Calibri" panose="020F0502020204030204" pitchFamily="34" charset="0"/>
              </a:rPr>
              <a:t>Hiermee wordt het teamwerk, en daarmee de patiëntenzorg, verbeterd. </a:t>
            </a:r>
            <a:endParaRPr lang="nl-NL" dirty="0"/>
          </a:p>
        </p:txBody>
      </p:sp>
      <p:sp>
        <p:nvSpPr>
          <p:cNvPr id="9" name="Rechthoek: afgeronde hoeken 2">
            <a:extLst>
              <a:ext uri="{FF2B5EF4-FFF2-40B4-BE49-F238E27FC236}">
                <a16:creationId xmlns:a16="http://schemas.microsoft.com/office/drawing/2014/main" id="{274582C8-D106-4861-86AE-39741BF263DB}"/>
              </a:ext>
            </a:extLst>
          </p:cNvPr>
          <p:cNvSpPr/>
          <p:nvPr/>
        </p:nvSpPr>
        <p:spPr>
          <a:xfrm>
            <a:off x="6325379" y="2780479"/>
            <a:ext cx="2664000" cy="165549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nl-NL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Zorg is een teamprestatie </a:t>
            </a:r>
          </a:p>
          <a:p>
            <a:pPr>
              <a:spcBef>
                <a:spcPts val="600"/>
              </a:spcBef>
            </a:pPr>
            <a:r>
              <a:rPr lang="nl-NL" altLang="nl-NL" sz="11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</a:t>
            </a:r>
            <a:r>
              <a:rPr lang="nl-NL" alt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‘Zorg is een teamprestatie’ worden acute situatie (simulatie-)trainingen in </a:t>
            </a:r>
            <a:r>
              <a:rPr lang="nl-NL" alt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teamverband</a:t>
            </a:r>
            <a:r>
              <a:rPr lang="nl-NL" alt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getraind. Naast het oefenen van </a:t>
            </a:r>
            <a:r>
              <a:rPr lang="nl-NL" alt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vaardigheden</a:t>
            </a:r>
            <a:r>
              <a:rPr lang="nl-NL" alt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staat de </a:t>
            </a:r>
            <a:r>
              <a:rPr lang="nl-NL" alt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interprofessionele</a:t>
            </a:r>
            <a:r>
              <a:rPr lang="nl-NL" altLang="nl-NL" sz="1100" i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nl-NL" altLang="nl-NL" sz="11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samenwerking</a:t>
            </a:r>
            <a:r>
              <a:rPr lang="nl-NL" altLang="nl-NL" sz="11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(gespreid) leiderschap en communicatie, tussen de zorgprofessionals centraal.  </a:t>
            </a:r>
          </a:p>
          <a:p>
            <a:pPr>
              <a:spcBef>
                <a:spcPts val="600"/>
              </a:spcBef>
            </a:pPr>
            <a:endParaRPr lang="nl-N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746" y="0"/>
            <a:ext cx="9141627" cy="7530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225"/>
              </a:spcBef>
              <a:defRPr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IPSEL</a:t>
            </a:r>
          </a:p>
          <a:p>
            <a:pPr algn="ctr">
              <a:lnSpc>
                <a:spcPct val="110000"/>
              </a:lnSpc>
              <a:spcBef>
                <a:spcPts val="225"/>
              </a:spcBef>
              <a:defRPr/>
            </a:pPr>
            <a:r>
              <a:rPr lang="nl-N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Samen werkend maken we de zorg beter; Leren door doen! En leren van wat goed gaat!</a:t>
            </a:r>
          </a:p>
          <a:p>
            <a:pPr algn="ctr">
              <a:lnSpc>
                <a:spcPct val="110000"/>
              </a:lnSpc>
              <a:spcBef>
                <a:spcPts val="225"/>
              </a:spcBef>
              <a:defRPr/>
            </a:pPr>
            <a:endParaRPr lang="nl-NL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516216" y="202101"/>
            <a:ext cx="2549029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801223" y="426148"/>
            <a:ext cx="5572125" cy="571500"/>
          </a:xfrm>
        </p:spPr>
        <p:txBody>
          <a:bodyPr/>
          <a:lstStyle/>
          <a:p>
            <a:r>
              <a:rPr lang="nl-NL" altLang="nl-NL" sz="2800" dirty="0" smtClean="0">
                <a:latin typeface="Calibri" panose="020F0502020204030204" pitchFamily="34" charset="0"/>
              </a:rPr>
              <a:t>En toen?</a:t>
            </a:r>
            <a:r>
              <a:rPr lang="nl-NL" altLang="nl-NL" sz="2800" dirty="0">
                <a:latin typeface="Calibri" panose="020F0502020204030204" pitchFamily="34" charset="0"/>
              </a:rPr>
              <a:t/>
            </a:r>
            <a:br>
              <a:rPr lang="nl-NL" altLang="nl-NL" sz="2800" dirty="0">
                <a:latin typeface="Calibri" panose="020F0502020204030204" pitchFamily="34" charset="0"/>
              </a:rPr>
            </a:br>
            <a:endParaRPr lang="nl-NL" sz="2800" dirty="0">
              <a:solidFill>
                <a:srgbClr val="44A226"/>
              </a:solidFill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sp>
        <p:nvSpPr>
          <p:cNvPr id="5" name="Tijdelijke aanduiding voor inhoud 24"/>
          <p:cNvSpPr>
            <a:spLocks noGrp="1"/>
          </p:cNvSpPr>
          <p:nvPr>
            <p:ph idx="1"/>
          </p:nvPr>
        </p:nvSpPr>
        <p:spPr>
          <a:xfrm>
            <a:off x="1547664" y="917947"/>
            <a:ext cx="7502748" cy="3925820"/>
          </a:xfrm>
        </p:spPr>
        <p:txBody>
          <a:bodyPr/>
          <a:lstStyle/>
          <a:p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Interprofessioneel </a:t>
            </a:r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ontwikkelen en </a:t>
            </a:r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sturen </a:t>
            </a:r>
            <a:endParaRPr lang="nl-NL" sz="1600" dirty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  <a:p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Denken (door doen)</a:t>
            </a:r>
          </a:p>
          <a:p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Op de werkplek tenzij</a:t>
            </a:r>
          </a:p>
          <a:p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In </a:t>
            </a:r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huis verbinden</a:t>
            </a:r>
          </a:p>
          <a:p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Buiten blijven </a:t>
            </a:r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kijken</a:t>
            </a:r>
          </a:p>
          <a:p>
            <a:endParaRPr lang="nl-NL" sz="1600" dirty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  <a:p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Leren van wat goed gaat!</a:t>
            </a:r>
            <a:endParaRPr lang="nl-NL" sz="1600" dirty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  <a:p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Reflectie en door ontwikkelen</a:t>
            </a:r>
          </a:p>
          <a:p>
            <a:endParaRPr lang="nl-NL" sz="1600" dirty="0" smtClean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  <a:p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Resultaten meten? </a:t>
            </a: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Verbeteringen van zorg, van zorgprocessen en</a:t>
            </a:r>
          </a:p>
          <a:p>
            <a:pPr marL="0" indent="0">
              <a:buNone/>
            </a:pPr>
            <a:r>
              <a:rPr lang="nl-NL" sz="1600" dirty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t</a:t>
            </a:r>
            <a:r>
              <a:rPr lang="nl-NL" sz="1600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evredenheid van zorgprofessionals.</a:t>
            </a:r>
          </a:p>
          <a:p>
            <a:pPr marL="0" indent="0">
              <a:buNone/>
            </a:pPr>
            <a:r>
              <a:rPr lang="nl-NL" sz="1600" b="1" dirty="0" smtClean="0">
                <a:latin typeface="Calibri" panose="020F0502020204030204" pitchFamily="34" charset="0"/>
                <a:ea typeface="ＭＳ Ｐゴシック" pitchFamily="8" charset="-128"/>
                <a:cs typeface="Arial"/>
              </a:rPr>
              <a:t>En steeds terug naar je doel en ontwerpvraag</a:t>
            </a:r>
            <a:endParaRPr lang="nl-NL" sz="1600" b="1" dirty="0"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sp>
        <p:nvSpPr>
          <p:cNvPr id="3" name="Wolkvormige toelichting 2"/>
          <p:cNvSpPr/>
          <p:nvPr/>
        </p:nvSpPr>
        <p:spPr>
          <a:xfrm rot="754244">
            <a:off x="4579157" y="88265"/>
            <a:ext cx="1728152" cy="865339"/>
          </a:xfrm>
          <a:prstGeom prst="cloudCallout">
            <a:avLst/>
          </a:prstGeom>
          <a:noFill/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Urgente en intrigerende vraagstukken </a:t>
            </a:r>
            <a:endParaRPr lang="nl-NL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vaal 6"/>
          <p:cNvSpPr/>
          <p:nvPr/>
        </p:nvSpPr>
        <p:spPr>
          <a:xfrm>
            <a:off x="1331640" y="2674291"/>
            <a:ext cx="3556980" cy="6367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34563" y="2212984"/>
            <a:ext cx="3227853" cy="283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4318168" y="4732922"/>
            <a:ext cx="44783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600" dirty="0" smtClean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We </a:t>
            </a: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bouwen de brug terwijl wij eroverheen lopen! </a:t>
            </a:r>
          </a:p>
        </p:txBody>
      </p:sp>
    </p:spTree>
    <p:extLst>
      <p:ext uri="{BB962C8B-B14F-4D97-AF65-F5344CB8AC3E}">
        <p14:creationId xmlns:p14="http://schemas.microsoft.com/office/powerpoint/2010/main" val="29526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7D0240C-1A9E-4227-BD75-4C7CF9CD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343462"/>
            <a:ext cx="3213947" cy="17711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Experimenteren 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55" y="1035728"/>
            <a:ext cx="4259132" cy="341947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914926" y="1746039"/>
            <a:ext cx="360040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We bouwen de brug terwijl we erover heen lopen!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DA4F1F-58D6-4D5D-B8C1-6BB2A705A2D3}"/>
              </a:ext>
            </a:extLst>
          </p:cNvPr>
          <p:cNvSpPr/>
          <p:nvPr/>
        </p:nvSpPr>
        <p:spPr>
          <a:xfrm>
            <a:off x="3635896" y="3398047"/>
            <a:ext cx="323635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altLang="nl-NL" sz="12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Om antwoord te geven op de vraag hoe wij als ZGV IPSEL kunnen vergroten zonder de impact te verliezen zijn wij in 2019 aangesloten bij het </a:t>
            </a:r>
            <a:r>
              <a:rPr lang="nl-NL" altLang="nl-NL" sz="12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  <a:hlinkClick r:id="rId4"/>
              </a:rPr>
              <a:t>landelijk FCE-onderzoek </a:t>
            </a:r>
            <a:endParaRPr lang="nl-NL" sz="12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vraagt dit</a:t>
            </a:r>
            <a:endParaRPr lang="nl-N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516216" y="202101"/>
            <a:ext cx="2549029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nthousiasme en bevlogenhe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5" y="982307"/>
            <a:ext cx="3138059" cy="18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thousiasme | ELKE DAG INSPIRATIE - Marianne Bl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36" y="3059248"/>
            <a:ext cx="2681587" cy="214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72" y="3631436"/>
            <a:ext cx="3886200" cy="127037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512" y="2841901"/>
            <a:ext cx="888573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B050"/>
                </a:solidFill>
              </a:rPr>
              <a:t>Onverstoorbaar </a:t>
            </a:r>
            <a:r>
              <a:rPr lang="nl-NL" sz="3600" b="1" dirty="0" smtClean="0">
                <a:solidFill>
                  <a:srgbClr val="00B050"/>
                </a:solidFill>
              </a:rPr>
              <a:t>enthousiasme!!!</a:t>
            </a:r>
            <a:endParaRPr lang="nl-NL" sz="3600" b="1" dirty="0">
              <a:solidFill>
                <a:srgbClr val="00B05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372172" y="479603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Anders (willen) denken en doen 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309" y="989955"/>
            <a:ext cx="2866256" cy="172206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893620" y="254887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Drijfveren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0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Handvatten</a:t>
            </a:r>
            <a:endParaRPr lang="nl-N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932" y="1073893"/>
            <a:ext cx="2974572" cy="2228059"/>
          </a:xfrm>
          <a:prstGeom prst="rect">
            <a:avLst/>
          </a:prstGeom>
        </p:spPr>
      </p:pic>
      <p:pic>
        <p:nvPicPr>
          <p:cNvPr id="8" name="Picture 2" descr="30 Cm Steil Zuignap Bad Mount Handvat Gratis Installatie Sucker Hand Grip  Leuning Bad Te Houden Balans Voor Badkamer – Granda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94011"/>
            <a:ext cx="2816834" cy="28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1889363-BF42-46BE-94EA-21002B891DA7" descr="IMG_20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6236" y="2682143"/>
            <a:ext cx="2592289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1" y="529128"/>
            <a:ext cx="2650577" cy="650683"/>
          </a:xfrm>
        </p:spPr>
        <p:txBody>
          <a:bodyPr/>
          <a:lstStyle/>
          <a:p>
            <a:r>
              <a:rPr lang="nl-N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Even voorstellen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2" y="1371600"/>
            <a:ext cx="2443656" cy="3263504"/>
          </a:xfr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50" y="1371600"/>
            <a:ext cx="2444001" cy="3263504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6444208" y="4257259"/>
            <a:ext cx="2432298" cy="5498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Nynke Veltman</a:t>
            </a:r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577429" y="4257259"/>
            <a:ext cx="2432298" cy="5498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Joannette Los</a:t>
            </a:r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755576" y="438150"/>
            <a:ext cx="6336704" cy="571500"/>
          </a:xfrm>
        </p:spPr>
        <p:txBody>
          <a:bodyPr/>
          <a:lstStyle/>
          <a:p>
            <a:pPr lvl="0" defTabSz="457200" eaLnBrk="0" hangingPunct="0"/>
            <a:r>
              <a:rPr lang="nl-NL" altLang="nl-NL" dirty="0"/>
              <a:t>Samen werkend maken wij de zorg </a:t>
            </a:r>
            <a:r>
              <a:rPr lang="nl-NL" altLang="nl-NL" dirty="0" smtClean="0"/>
              <a:t>beter!</a:t>
            </a:r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sz="2800" dirty="0">
                <a:latin typeface="Calibri" panose="020F0502020204030204" pitchFamily="34" charset="0"/>
              </a:rPr>
              <a:t/>
            </a:r>
            <a:br>
              <a:rPr lang="nl-NL" altLang="nl-NL" sz="2800" dirty="0">
                <a:latin typeface="Calibri" panose="020F0502020204030204" pitchFamily="34" charset="0"/>
              </a:rPr>
            </a:br>
            <a:r>
              <a:rPr lang="nl-NL" altLang="nl-NL" sz="2800" dirty="0">
                <a:latin typeface="Calibri" panose="020F0502020204030204" pitchFamily="34" charset="0"/>
              </a:rPr>
              <a:t/>
            </a:r>
            <a:br>
              <a:rPr lang="nl-NL" altLang="nl-NL" sz="2800" dirty="0">
                <a:latin typeface="Calibri" panose="020F0502020204030204" pitchFamily="34" charset="0"/>
              </a:rPr>
            </a:br>
            <a:r>
              <a:rPr lang="nl-NL" altLang="nl-NL" sz="2800" dirty="0">
                <a:latin typeface="Calibri" panose="020F0502020204030204" pitchFamily="34" charset="0"/>
              </a:rPr>
              <a:t/>
            </a:r>
            <a:br>
              <a:rPr lang="nl-NL" altLang="nl-NL" sz="2800" dirty="0">
                <a:latin typeface="Calibri" panose="020F0502020204030204" pitchFamily="34" charset="0"/>
              </a:rPr>
            </a:br>
            <a:r>
              <a:rPr lang="nl-NL" altLang="nl-NL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lang="nl-NL" altLang="nl-NL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nl-NL" altLang="nl-NL" sz="2800" dirty="0">
                <a:latin typeface="Calibri" panose="020F0502020204030204" pitchFamily="34" charset="0"/>
              </a:rPr>
              <a:t/>
            </a:r>
            <a:br>
              <a:rPr lang="nl-NL" altLang="nl-NL" sz="2800" dirty="0">
                <a:latin typeface="Calibri" panose="020F0502020204030204" pitchFamily="34" charset="0"/>
              </a:rPr>
            </a:br>
            <a:endParaRPr lang="nl-NL" sz="2800" dirty="0">
              <a:solidFill>
                <a:srgbClr val="44A226"/>
              </a:solidFill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pic>
        <p:nvPicPr>
          <p:cNvPr id="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33971"/>
            <a:ext cx="3240360" cy="385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rc_mi" descr="Afbeeldingsresultaat voor afbeelding work in progres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706">
            <a:off x="5655605" y="3136089"/>
            <a:ext cx="2125150" cy="151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20045" r="4431" b="22841"/>
          <a:stretch>
            <a:fillRect/>
          </a:stretch>
        </p:blipFill>
        <p:spPr bwMode="auto">
          <a:xfrm>
            <a:off x="4716016" y="1349995"/>
            <a:ext cx="322103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4"/>
          <p:cNvSpPr>
            <a:spLocks noGrp="1"/>
          </p:cNvSpPr>
          <p:nvPr>
            <p:ph idx="1"/>
          </p:nvPr>
        </p:nvSpPr>
        <p:spPr>
          <a:xfrm>
            <a:off x="755576" y="773931"/>
            <a:ext cx="7543800" cy="4086200"/>
          </a:xfrm>
        </p:spPr>
        <p:txBody>
          <a:bodyPr/>
          <a:lstStyle/>
          <a:p>
            <a:pPr marL="0" indent="0" algn="ctr">
              <a:buNone/>
            </a:pP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Programma </a:t>
            </a:r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I</a:t>
            </a: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nter</a:t>
            </a:r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P</a:t>
            </a: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rofessioneel </a:t>
            </a:r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S</a:t>
            </a: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amenwerken </a:t>
            </a:r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E</a:t>
            </a: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n </a:t>
            </a:r>
            <a:r>
              <a:rPr lang="nl-NL" altLang="nl-NL" sz="20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L</a:t>
            </a:r>
            <a:r>
              <a:rPr lang="nl-NL" altLang="nl-NL" sz="2000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eren</a:t>
            </a:r>
          </a:p>
          <a:p>
            <a:pPr marL="0" indent="0" algn="ctr">
              <a:buNone/>
            </a:pPr>
            <a:r>
              <a:rPr lang="nl-NL" altLang="nl-NL" sz="4800" b="1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IPSEL</a:t>
            </a:r>
            <a:endParaRPr lang="nl-NL" altLang="nl-NL" sz="4800" b="1" dirty="0">
              <a:ea typeface="ＭＳ Ｐゴシック" panose="020B0600070205080204" pitchFamily="34" charset="-12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20743"/>
          <a:stretch/>
        </p:blipFill>
        <p:spPr bwMode="auto">
          <a:xfrm>
            <a:off x="3347864" y="3739164"/>
            <a:ext cx="2952328" cy="122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256421" y="2016812"/>
            <a:ext cx="6542111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3220" fontAlgn="base">
              <a:spcBef>
                <a:spcPct val="20000"/>
              </a:spcBef>
              <a:spcAft>
                <a:spcPct val="0"/>
              </a:spcAft>
            </a:pPr>
            <a:r>
              <a:rPr lang="nl-NL" sz="16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Zorgprofessionals interprofessioneel in gesprek over de zorg voor de patiënt.</a:t>
            </a:r>
          </a:p>
          <a:p>
            <a:pPr algn="ctr" defTabSz="343220" fontAlgn="base">
              <a:spcBef>
                <a:spcPct val="20000"/>
              </a:spcBef>
              <a:spcAft>
                <a:spcPct val="0"/>
              </a:spcAft>
            </a:pPr>
            <a:r>
              <a:rPr lang="nl-NL" sz="1600" i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In de dagelijkse praktijk leren over, van en met elkaar.</a:t>
            </a:r>
            <a:endParaRPr lang="nl-NL" sz="1600" i="1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ＭＳ Ｐゴシック" pitchFamily="-110" charset="-128"/>
            </a:endParaRPr>
          </a:p>
          <a:p>
            <a:pPr algn="ctr" defTabSz="343220" fontAlgn="base">
              <a:spcBef>
                <a:spcPct val="20000"/>
              </a:spcBef>
              <a:spcAft>
                <a:spcPct val="0"/>
              </a:spcAft>
            </a:pPr>
            <a:r>
              <a:rPr lang="nl-NL" sz="16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Podium om elkaar te leren kennen en (</a:t>
            </a:r>
            <a:r>
              <a:rPr lang="nl-NL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aan</a:t>
            </a:r>
            <a:r>
              <a:rPr lang="nl-NL" sz="16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) te spreken.</a:t>
            </a:r>
          </a:p>
          <a:p>
            <a:pPr algn="ctr" defTabSz="343220" fontAlgn="base">
              <a:spcBef>
                <a:spcPct val="20000"/>
              </a:spcBef>
              <a:spcAft>
                <a:spcPct val="0"/>
              </a:spcAft>
            </a:pPr>
            <a:r>
              <a:rPr lang="nl-NL" sz="16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Samen werkend maken we de zorg beter!</a:t>
            </a:r>
          </a:p>
          <a:p>
            <a:pPr algn="ctr" defTabSz="343220" fontAlgn="base">
              <a:spcBef>
                <a:spcPct val="20000"/>
              </a:spcBef>
              <a:spcAft>
                <a:spcPct val="0"/>
              </a:spcAft>
            </a:pPr>
            <a:r>
              <a:rPr lang="nl-NL" sz="16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itchFamily="-110" charset="-128"/>
              </a:rPr>
              <a:t>Leren van wat goed gaat!</a:t>
            </a:r>
          </a:p>
        </p:txBody>
      </p:sp>
    </p:spTree>
    <p:extLst>
      <p:ext uri="{BB962C8B-B14F-4D97-AF65-F5344CB8AC3E}">
        <p14:creationId xmlns:p14="http://schemas.microsoft.com/office/powerpoint/2010/main" val="21426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Agenda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43000" y="1349995"/>
            <a:ext cx="3356992" cy="3248882"/>
          </a:xfrm>
        </p:spPr>
        <p:txBody>
          <a:bodyPr/>
          <a:lstStyle/>
          <a:p>
            <a:r>
              <a:rPr lang="nl-NL" dirty="0" smtClean="0"/>
              <a:t>Voorstellen</a:t>
            </a:r>
          </a:p>
          <a:p>
            <a:r>
              <a:rPr lang="nl-NL" dirty="0" smtClean="0"/>
              <a:t>Getallenlijn</a:t>
            </a:r>
          </a:p>
          <a:p>
            <a:r>
              <a:rPr lang="nl-NL" dirty="0" smtClean="0"/>
              <a:t>Van één naar twee naar veel</a:t>
            </a:r>
          </a:p>
          <a:p>
            <a:r>
              <a:rPr lang="nl-NL" dirty="0" smtClean="0"/>
              <a:t>Handvatten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fbeelding 9" descr="Agenda - Free Tools and utensils icon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37813"/>
            <a:ext cx="3024336" cy="2672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5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Voorstellen </a:t>
            </a:r>
            <a:endParaRPr lang="nl-N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ven voorstellen…. Onze nieuwe directrice Lisette van der Brugge –  Integraal Kindcentrum De Schelf 's-Gravend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66" y="1412300"/>
            <a:ext cx="6555972" cy="24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4530252" y="405854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Bij het samenwerken in een interprofessioneel model wordt sneller een volledig beeld gekregen van de patiënt en wordt de zorg voor de patiënt beter integraal </a:t>
            </a:r>
            <a:r>
              <a:rPr lang="nl-NL" sz="1600" dirty="0" smtClean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afgestemd..............</a:t>
            </a:r>
            <a:endParaRPr lang="nl-NL" sz="1600" dirty="0">
              <a:solidFill>
                <a:srgbClr val="4A9F22"/>
              </a:solidFill>
              <a:latin typeface="Calibri" panose="020F0502020204030204" pitchFamily="34" charset="0"/>
              <a:ea typeface="ＭＳ Ｐゴシック" pitchFamily="-110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Getallenlijn</a:t>
            </a:r>
            <a:endParaRPr lang="nl-NL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1835696" y="3150195"/>
            <a:ext cx="5904656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1835696" y="2970175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7740352" y="2952627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724128" y="2970175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470313" y="1362661"/>
            <a:ext cx="4635422" cy="132343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Hoe tevreden ben jij, op een schaal van 1 tot 4,  over de mate waarin er in jouw organisatie interprofessioneel samengewerkt en geleerd wordt?  </a:t>
            </a:r>
          </a:p>
          <a:p>
            <a:pPr algn="ctr"/>
            <a:endParaRPr lang="nl-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is nauwelijks, 4 is altijd.  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331640" y="3420499"/>
            <a:ext cx="6840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dirty="0" smtClean="0">
                <a:ln/>
                <a:solidFill>
                  <a:schemeClr val="accent3"/>
                </a:solidFill>
              </a:rPr>
              <a:t>1        2        3        4</a:t>
            </a:r>
            <a:endParaRPr lang="nl-NL" sz="5400" b="1" dirty="0">
              <a:ln/>
              <a:solidFill>
                <a:schemeClr val="accent3"/>
              </a:solidFill>
            </a:endParaRP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3779912" y="2970175"/>
            <a:ext cx="0" cy="3600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één naar twee naar veel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Wat is interprofessioneel 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samenwerken en </a:t>
            </a: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leren?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Wanneer is het een succes?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024218" y="75592"/>
            <a:ext cx="3041028" cy="12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etallenreeks afmaken +, -, x, 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8187"/>
            <a:ext cx="7826177" cy="115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506706" y="211848"/>
            <a:ext cx="2549029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971600" y="174459"/>
            <a:ext cx="5572125" cy="571500"/>
          </a:xfrm>
        </p:spPr>
        <p:txBody>
          <a:bodyPr/>
          <a:lstStyle/>
          <a:p>
            <a:r>
              <a:rPr lang="nl-NL" altLang="nl-NL" sz="2800" dirty="0">
                <a:latin typeface="Calibri" panose="020F0502020204030204" pitchFamily="34" charset="0"/>
              </a:rPr>
              <a:t>Waarom IPSEL?</a:t>
            </a:r>
            <a:br>
              <a:rPr lang="nl-NL" altLang="nl-NL" sz="2800" dirty="0">
                <a:latin typeface="Calibri" panose="020F0502020204030204" pitchFamily="34" charset="0"/>
              </a:rPr>
            </a:br>
            <a:endParaRPr lang="nl-NL" sz="2800" dirty="0">
              <a:solidFill>
                <a:srgbClr val="44A226"/>
              </a:solidFill>
              <a:latin typeface="Calibri" panose="020F0502020204030204" pitchFamily="34" charset="0"/>
              <a:ea typeface="ＭＳ Ｐゴシック" pitchFamily="8" charset="-128"/>
              <a:cs typeface="Arial"/>
            </a:endParaRPr>
          </a:p>
        </p:txBody>
      </p:sp>
      <p:sp>
        <p:nvSpPr>
          <p:cNvPr id="7" name="Afgeronde rechthoek 4"/>
          <p:cNvSpPr/>
          <p:nvPr/>
        </p:nvSpPr>
        <p:spPr bwMode="auto">
          <a:xfrm>
            <a:off x="1438932" y="4158307"/>
            <a:ext cx="6410151" cy="8826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41910" tIns="41910" rIns="41910" bIns="41910" spcCol="1270" anchor="ctr"/>
          <a:lstStyle/>
          <a:p>
            <a:pPr algn="ctr" defTabSz="488950">
              <a:spcAft>
                <a:spcPct val="35000"/>
              </a:spcAft>
              <a:defRPr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Complexe zorg vraagt een interprofessioneel team dat gezamenlijk de verantwoordelijkheid neemt voor de patiënt.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075104"/>
            <a:ext cx="5760640" cy="31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is het programma ontstaan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3000" y="1179810"/>
            <a:ext cx="7543800" cy="3698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Never waste a </a:t>
            </a:r>
            <a:r>
              <a:rPr lang="nl-NL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crisis</a:t>
            </a: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Drie 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interprofessionele </a:t>
            </a: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werksessies</a:t>
            </a:r>
          </a:p>
          <a:p>
            <a:pPr marL="0" indent="0">
              <a:buNone/>
            </a:pP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cs typeface="Calibri"/>
              </a:rPr>
              <a:t>Wat moeten wij organiseren om interprofessioneel samenwerken en leren in Ziekenhuis Gelderse Vallei op te starten en tot een succes te maken?</a:t>
            </a:r>
          </a:p>
          <a:p>
            <a:pPr marL="0" indent="0">
              <a:buNone/>
            </a:pPr>
            <a:endParaRPr lang="nl-NL" sz="1600" dirty="0">
              <a:solidFill>
                <a:srgbClr val="4A9F22"/>
              </a:solidFill>
              <a:latin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nl-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Gluren bij de buren en bij jezelf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Langjarig commitment RvB, stafbestuur</a:t>
            </a: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  <a:p>
            <a:pPr marL="0" indent="0">
              <a:buNone/>
            </a:pP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Experimenteer ruimte</a:t>
            </a:r>
          </a:p>
          <a:p>
            <a:pPr marL="0" indent="0">
              <a:buNone/>
            </a:pPr>
            <a:endParaRPr lang="nl-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6516216" y="202101"/>
            <a:ext cx="2549029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452139" y="1620786"/>
            <a:ext cx="1417760" cy="347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nl-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ntwerpvraag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al 5"/>
          <p:cNvSpPr/>
          <p:nvPr/>
        </p:nvSpPr>
        <p:spPr>
          <a:xfrm>
            <a:off x="6080899" y="1655050"/>
            <a:ext cx="2160240" cy="347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51" y="3768685"/>
            <a:ext cx="3629149" cy="1523143"/>
          </a:xfrm>
          <a:prstGeom prst="rect">
            <a:avLst/>
          </a:prstGeom>
        </p:spPr>
      </p:pic>
      <p:sp>
        <p:nvSpPr>
          <p:cNvPr id="10" name="Wolkvormige toelichting 2"/>
          <p:cNvSpPr/>
          <p:nvPr/>
        </p:nvSpPr>
        <p:spPr>
          <a:xfrm rot="754244">
            <a:off x="4103421" y="2623625"/>
            <a:ext cx="2047131" cy="1132957"/>
          </a:xfrm>
          <a:prstGeom prst="cloudCallout">
            <a:avLst>
              <a:gd name="adj1" fmla="val -43766"/>
              <a:gd name="adj2" fmla="val 59612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Urgente en intrigerende vraagstukken </a:t>
            </a:r>
            <a:endParaRPr lang="nl-NL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4"/>
          <p:cNvSpPr/>
          <p:nvPr/>
        </p:nvSpPr>
        <p:spPr bwMode="auto">
          <a:xfrm>
            <a:off x="4218058" y="3115176"/>
            <a:ext cx="2227338" cy="5648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1462" tIns="31462" rIns="31462" bIns="31462" spcCol="1270" anchor="ctr"/>
          <a:lstStyle/>
          <a:p>
            <a:pPr algn="ctr" defTabSz="367055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826" i="1" dirty="0"/>
              <a:t> </a:t>
            </a:r>
            <a:endParaRPr lang="nl-NL" sz="826" dirty="0"/>
          </a:p>
        </p:txBody>
      </p:sp>
      <p:sp>
        <p:nvSpPr>
          <p:cNvPr id="26629" name="Titel 1"/>
          <p:cNvSpPr txBox="1">
            <a:spLocks/>
          </p:cNvSpPr>
          <p:nvPr/>
        </p:nvSpPr>
        <p:spPr bwMode="auto">
          <a:xfrm>
            <a:off x="1024952" y="192591"/>
            <a:ext cx="5372043" cy="54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 dirty="0" smtClean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Een programma  </a:t>
            </a:r>
            <a:endParaRPr lang="nl-NL" altLang="nl-NL" sz="2800" dirty="0">
              <a:solidFill>
                <a:srgbClr val="4A9F22"/>
              </a:solidFill>
              <a:latin typeface="Calibri" panose="020F0502020204030204" pitchFamily="34" charset="0"/>
              <a:ea typeface="ＭＳ Ｐゴシック" pitchFamily="-110" charset="-128"/>
              <a:cs typeface="Calibri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574" y="64137"/>
            <a:ext cx="3042168" cy="127417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21893" r="3943" b="22784"/>
          <a:stretch>
            <a:fillRect/>
          </a:stretch>
        </p:blipFill>
        <p:spPr bwMode="auto">
          <a:xfrm>
            <a:off x="2339752" y="1378561"/>
            <a:ext cx="5608756" cy="235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1839339" y="4003220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4A9F22"/>
                </a:solidFill>
                <a:latin typeface="Calibri" panose="020F0502020204030204" pitchFamily="34" charset="0"/>
                <a:ea typeface="ＭＳ Ｐゴシック" pitchFamily="-110" charset="-128"/>
                <a:cs typeface="Calibri"/>
              </a:rPr>
              <a:t>"We bouwen aan een ziekenhuis waarin alle zorgprofessionals, met veel plezier, veilige en goede zorg leveren".</a:t>
            </a:r>
          </a:p>
        </p:txBody>
      </p:sp>
    </p:spTree>
    <p:extLst>
      <p:ext uri="{BB962C8B-B14F-4D97-AF65-F5344CB8AC3E}">
        <p14:creationId xmlns:p14="http://schemas.microsoft.com/office/powerpoint/2010/main" val="17492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tpagin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FCFFA0E3617141AEB360AB81508546" ma:contentTypeVersion="16" ma:contentTypeDescription="Create a new document." ma:contentTypeScope="" ma:versionID="fcb32749db3d6bd09dcc153e57d1c004">
  <xsd:schema xmlns:xsd="http://www.w3.org/2001/XMLSchema" xmlns:xs="http://www.w3.org/2001/XMLSchema" xmlns:p="http://schemas.microsoft.com/office/2006/metadata/properties" xmlns:ns2="27c2f769-47a8-4b68-86b4-d78551aa356c" xmlns:ns3="2fb51d68-823b-4058-b355-b5fa638549c4" xmlns:ns4="3a65966a-6c18-4f65-af41-c48461925448" targetNamespace="http://schemas.microsoft.com/office/2006/metadata/properties" ma:root="true" ma:fieldsID="e940e97e7c2012107fcaf83a1ea8bf43" ns2:_="" ns3:_="" ns4:_="">
    <xsd:import namespace="27c2f769-47a8-4b68-86b4-d78551aa356c"/>
    <xsd:import namespace="2fb51d68-823b-4058-b355-b5fa638549c4"/>
    <xsd:import namespace="3a65966a-6c18-4f65-af41-c484619254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c2f769-47a8-4b68-86b4-d78551aa3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53940b5-3134-4203-af87-55f8910207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51d68-823b-4058-b355-b5fa638549c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5966a-6c18-4f65-af41-c4846192544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75c7fa3-829c-4275-b6e9-f4520ada7cba}" ma:internalName="TaxCatchAll" ma:showField="CatchAllData" ma:web="2fb51d68-823b-4058-b355-b5fa638549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c2f769-47a8-4b68-86b4-d78551aa356c">
      <Terms xmlns="http://schemas.microsoft.com/office/infopath/2007/PartnerControls"/>
    </lcf76f155ced4ddcb4097134ff3c332f>
    <TaxCatchAll xmlns="3a65966a-6c18-4f65-af41-c48461925448" xsi:nil="true"/>
  </documentManagement>
</p:properties>
</file>

<file path=customXml/itemProps1.xml><?xml version="1.0" encoding="utf-8"?>
<ds:datastoreItem xmlns:ds="http://schemas.openxmlformats.org/officeDocument/2006/customXml" ds:itemID="{FFA721AE-FA90-4DFA-89AB-74474C34F2A5}"/>
</file>

<file path=customXml/itemProps2.xml><?xml version="1.0" encoding="utf-8"?>
<ds:datastoreItem xmlns:ds="http://schemas.openxmlformats.org/officeDocument/2006/customXml" ds:itemID="{01E3C9C4-EE93-4D26-BECD-7D65543010B2}"/>
</file>

<file path=customXml/itemProps3.xml><?xml version="1.0" encoding="utf-8"?>
<ds:datastoreItem xmlns:ds="http://schemas.openxmlformats.org/officeDocument/2006/customXml" ds:itemID="{81FED6C0-2880-4598-84C3-DFE8A25241B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8146</TotalTime>
  <Words>1033</Words>
  <Application>Microsoft Office PowerPoint</Application>
  <PresentationFormat>Aangepast</PresentationFormat>
  <Paragraphs>138</Paragraphs>
  <Slides>21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ＭＳ Ｐゴシック</vt:lpstr>
      <vt:lpstr>ＭＳ Ｐゴシック</vt:lpstr>
      <vt:lpstr>Arial</vt:lpstr>
      <vt:lpstr>Calibri</vt:lpstr>
      <vt:lpstr>Wingdings</vt:lpstr>
      <vt:lpstr>ヒラギノ角ゴ Pro W3</vt:lpstr>
      <vt:lpstr>testpagina</vt:lpstr>
      <vt:lpstr>InterProfessioneel Samenwerken En Leren IPSEL Workshop T.V.V.  29 september 2022   </vt:lpstr>
      <vt:lpstr>Even voorstellen</vt:lpstr>
      <vt:lpstr>Agenda</vt:lpstr>
      <vt:lpstr>Voorstellen </vt:lpstr>
      <vt:lpstr>Getallenlijn</vt:lpstr>
      <vt:lpstr>Van één naar twee naar veel</vt:lpstr>
      <vt:lpstr>Waarom IPSEL? </vt:lpstr>
      <vt:lpstr>Hoe is het programma ontstaan</vt:lpstr>
      <vt:lpstr>PowerPoint-presentatie</vt:lpstr>
      <vt:lpstr>IPSEL</vt:lpstr>
      <vt:lpstr>PowerPoint-presentatie</vt:lpstr>
      <vt:lpstr>Wat vraagt het van ons?</vt:lpstr>
      <vt:lpstr>PowerPoint-presentatie</vt:lpstr>
      <vt:lpstr>Competenties</vt:lpstr>
      <vt:lpstr>PowerPoint-presentatie</vt:lpstr>
      <vt:lpstr>En toen? </vt:lpstr>
      <vt:lpstr>Experimenteren </vt:lpstr>
      <vt:lpstr>Wat vraagt dit</vt:lpstr>
      <vt:lpstr>Handvatten</vt:lpstr>
      <vt:lpstr>Samen werkend maken wij de zorg beter!       </vt:lpstr>
      <vt:lpstr>PowerPoint-presentatie</vt:lpstr>
    </vt:vector>
  </TitlesOfParts>
  <Company>Avancé Communicatie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Edwin Hoevers</dc:creator>
  <cp:lastModifiedBy>Veltman, Nynke</cp:lastModifiedBy>
  <cp:revision>884</cp:revision>
  <dcterms:created xsi:type="dcterms:W3CDTF">2014-12-08T15:07:13Z</dcterms:created>
  <dcterms:modified xsi:type="dcterms:W3CDTF">2022-09-27T13:36:38Z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0x01010087E8DBCFCEC9E243B7DB38363069CDB1</vt:lpwstr>
  </property>
</Properties>
</file>